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6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50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9.453316732844308E-2"/>
          <c:y val="8.4514661960358534E-2"/>
          <c:w val="0.89649471700652805"/>
          <c:h val="0.8567784414879176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Resident</c:v>
                </c:pt>
              </c:strCache>
            </c:strRef>
          </c:tx>
          <c:spPr>
            <a:ln w="38100">
              <a:solidFill>
                <a:srgbClr val="376092"/>
              </a:solidFill>
            </a:ln>
          </c:spPr>
          <c:marker>
            <c:symbol val="square"/>
            <c:size val="5"/>
            <c:spPr>
              <a:solidFill>
                <a:schemeClr val="accent1">
                  <a:lumMod val="75000"/>
                </a:schemeClr>
              </a:solidFill>
              <a:ln w="0">
                <a:solidFill>
                  <a:schemeClr val="accent1">
                    <a:lumMod val="75000"/>
                  </a:schemeClr>
                </a:solidFill>
              </a:ln>
            </c:spPr>
          </c:marker>
          <c:dPt>
            <c:idx val="1"/>
            <c:marker>
              <c:symbol val="none"/>
            </c:marker>
            <c:bubble3D val="0"/>
          </c:dPt>
          <c:dPt>
            <c:idx val="3"/>
            <c:marker>
              <c:symbol val="none"/>
            </c:marker>
            <c:bubble3D val="0"/>
          </c:dPt>
          <c:dPt>
            <c:idx val="5"/>
            <c:marker>
              <c:symbol val="none"/>
            </c:marker>
            <c:bubble3D val="0"/>
          </c:dPt>
          <c:dPt>
            <c:idx val="7"/>
            <c:marker>
              <c:symbol val="none"/>
            </c:marker>
            <c:bubble3D val="0"/>
          </c:dPt>
          <c:dPt>
            <c:idx val="9"/>
            <c:marker>
              <c:symbol val="none"/>
            </c:marker>
            <c:bubble3D val="0"/>
          </c:dPt>
          <c:dPt>
            <c:idx val="11"/>
            <c:marker>
              <c:symbol val="none"/>
            </c:marker>
            <c:bubble3D val="0"/>
          </c:dPt>
          <c:dPt>
            <c:idx val="13"/>
            <c:marker>
              <c:symbol val="none"/>
            </c:marker>
            <c:bubble3D val="0"/>
          </c:dPt>
          <c:dPt>
            <c:idx val="15"/>
            <c:marker>
              <c:symbol val="none"/>
            </c:marker>
            <c:bubble3D val="0"/>
          </c:dPt>
          <c:dLbls>
            <c:dLbl>
              <c:idx val="0"/>
              <c:layout>
                <c:manualLayout>
                  <c:x val="-3.5185185185185187E-2"/>
                  <c:y val="-3.981480652110007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5.98765432098766E-2"/>
                  <c:y val="-5.83333211820770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-7.2222222222222215E-2"/>
                  <c:y val="-4.246030861552543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5"/>
              <c:delete val="1"/>
              <c:extLst>
                <c:ext xmlns:c15="http://schemas.microsoft.com/office/drawing/2012/chart" uri="{CE6537A1-D6FC-4f65-9D91-7224C49458BB}"/>
              </c:extLst>
            </c:dLbl>
            <c:numFmt formatCode="&quot;$&quot;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Arial" pitchFamily="34" charset="0"/>
                    <a:cs typeface="Arial" pitchFamily="34" charset="0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Sheet1!$A$2:$A$18</c:f>
              <c:strCache>
                <c:ptCount val="17"/>
                <c:pt idx="0">
                  <c:v>2000-01</c:v>
                </c:pt>
                <c:pt idx="1">
                  <c:v>2001-02</c:v>
                </c:pt>
                <c:pt idx="2">
                  <c:v>2002-03</c:v>
                </c:pt>
                <c:pt idx="3">
                  <c:v>2003-04</c:v>
                </c:pt>
                <c:pt idx="4">
                  <c:v>2004-05</c:v>
                </c:pt>
                <c:pt idx="5">
                  <c:v>2005-06</c:v>
                </c:pt>
                <c:pt idx="6">
                  <c:v>2006-07</c:v>
                </c:pt>
                <c:pt idx="7">
                  <c:v>2007-08</c:v>
                </c:pt>
                <c:pt idx="8">
                  <c:v>2008-09</c:v>
                </c:pt>
                <c:pt idx="9">
                  <c:v>2009-10</c:v>
                </c:pt>
                <c:pt idx="10">
                  <c:v>2010-11</c:v>
                </c:pt>
                <c:pt idx="11">
                  <c:v>2011-12</c:v>
                </c:pt>
                <c:pt idx="12">
                  <c:v>2012-13</c:v>
                </c:pt>
                <c:pt idx="13">
                  <c:v>2013-14</c:v>
                </c:pt>
                <c:pt idx="14">
                  <c:v>2014-15</c:v>
                </c:pt>
                <c:pt idx="15">
                  <c:v>2015-16</c:v>
                </c:pt>
                <c:pt idx="16">
                  <c:v>2016-17</c:v>
                </c:pt>
              </c:strCache>
            </c:strRef>
          </c:cat>
          <c:val>
            <c:numRef>
              <c:f>Sheet1!$B$2:$B$18</c:f>
              <c:numCache>
                <c:formatCode>_(* #,##0_);_(* \(#,##0\);_(* "-"??_);_(@_)</c:formatCode>
                <c:ptCount val="17"/>
                <c:pt idx="0">
                  <c:v>16790</c:v>
                </c:pt>
                <c:pt idx="1">
                  <c:v>17413</c:v>
                </c:pt>
                <c:pt idx="2">
                  <c:v>18607</c:v>
                </c:pt>
                <c:pt idx="3">
                  <c:v>21141</c:v>
                </c:pt>
                <c:pt idx="4">
                  <c:v>22684</c:v>
                </c:pt>
                <c:pt idx="5">
                  <c:v>24289</c:v>
                </c:pt>
                <c:pt idx="6">
                  <c:v>25908</c:v>
                </c:pt>
                <c:pt idx="7">
                  <c:v>27570</c:v>
                </c:pt>
                <c:pt idx="8">
                  <c:v>29879</c:v>
                </c:pt>
                <c:pt idx="9">
                  <c:v>32934</c:v>
                </c:pt>
                <c:pt idx="10">
                  <c:v>35422</c:v>
                </c:pt>
                <c:pt idx="11">
                  <c:v>38826</c:v>
                </c:pt>
                <c:pt idx="12" formatCode="#,##0">
                  <c:v>41015</c:v>
                </c:pt>
                <c:pt idx="13" formatCode="#,##0">
                  <c:v>43251</c:v>
                </c:pt>
                <c:pt idx="14" formatCode="#,##0">
                  <c:v>45057</c:v>
                </c:pt>
                <c:pt idx="15" formatCode="#,##0">
                  <c:v>46992</c:v>
                </c:pt>
                <c:pt idx="16" formatCode="#,##0">
                  <c:v>48796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Non-Resident</c:v>
                </c:pt>
              </c:strCache>
            </c:strRef>
          </c:tx>
          <c:spPr>
            <a:ln w="38100">
              <a:solidFill>
                <a:schemeClr val="tx2">
                  <a:lumMod val="40000"/>
                  <a:lumOff val="60000"/>
                </a:schemeClr>
              </a:solidFill>
            </a:ln>
          </c:spPr>
          <c:marker>
            <c:symbol val="square"/>
            <c:size val="5"/>
            <c:spPr>
              <a:solidFill>
                <a:schemeClr val="tx2">
                  <a:lumMod val="40000"/>
                  <a:lumOff val="60000"/>
                </a:schemeClr>
              </a:solidFill>
              <a:ln w="0">
                <a:solidFill>
                  <a:schemeClr val="tx2">
                    <a:lumMod val="40000"/>
                    <a:lumOff val="60000"/>
                  </a:schemeClr>
                </a:solidFill>
              </a:ln>
            </c:spPr>
          </c:marker>
          <c:dPt>
            <c:idx val="1"/>
            <c:marker>
              <c:symbol val="none"/>
            </c:marker>
            <c:bubble3D val="0"/>
          </c:dPt>
          <c:dPt>
            <c:idx val="3"/>
            <c:marker>
              <c:symbol val="none"/>
            </c:marker>
            <c:bubble3D val="0"/>
          </c:dPt>
          <c:dPt>
            <c:idx val="5"/>
            <c:marker>
              <c:symbol val="none"/>
            </c:marker>
            <c:bubble3D val="0"/>
          </c:dPt>
          <c:dPt>
            <c:idx val="7"/>
            <c:marker>
              <c:symbol val="none"/>
            </c:marker>
            <c:bubble3D val="0"/>
          </c:dPt>
          <c:dPt>
            <c:idx val="9"/>
            <c:marker>
              <c:symbol val="none"/>
            </c:marker>
            <c:bubble3D val="0"/>
          </c:dPt>
          <c:dPt>
            <c:idx val="11"/>
            <c:marker>
              <c:symbol val="none"/>
            </c:marker>
            <c:bubble3D val="0"/>
          </c:dPt>
          <c:dPt>
            <c:idx val="13"/>
            <c:marker>
              <c:symbol val="none"/>
            </c:marker>
            <c:bubble3D val="0"/>
          </c:dPt>
          <c:dPt>
            <c:idx val="15"/>
            <c:marker>
              <c:symbol val="none"/>
            </c:marker>
            <c:bubble3D val="0"/>
          </c:dPt>
          <c:dLbls>
            <c:dLbl>
              <c:idx val="0"/>
              <c:layout>
                <c:manualLayout>
                  <c:x val="-3.2704505686789162E-2"/>
                  <c:y val="-4.207014913341058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-6.2025493341110141E-2"/>
                  <c:y val="-4.47156512278358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5"/>
              <c:delete val="1"/>
              <c:extLst>
                <c:ext xmlns:c15="http://schemas.microsoft.com/office/drawing/2012/chart" uri="{CE6537A1-D6FC-4f65-9D91-7224C49458BB}"/>
              </c:extLst>
            </c:dLbl>
            <c:numFmt formatCode="&quot;$&quot;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Arial" pitchFamily="34" charset="0"/>
                    <a:cs typeface="Arial" pitchFamily="34" charset="0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Sheet1!$A$2:$A$18</c:f>
              <c:strCache>
                <c:ptCount val="17"/>
                <c:pt idx="0">
                  <c:v>2000-01</c:v>
                </c:pt>
                <c:pt idx="1">
                  <c:v>2001-02</c:v>
                </c:pt>
                <c:pt idx="2">
                  <c:v>2002-03</c:v>
                </c:pt>
                <c:pt idx="3">
                  <c:v>2003-04</c:v>
                </c:pt>
                <c:pt idx="4">
                  <c:v>2004-05</c:v>
                </c:pt>
                <c:pt idx="5">
                  <c:v>2005-06</c:v>
                </c:pt>
                <c:pt idx="6">
                  <c:v>2006-07</c:v>
                </c:pt>
                <c:pt idx="7">
                  <c:v>2007-08</c:v>
                </c:pt>
                <c:pt idx="8">
                  <c:v>2008-09</c:v>
                </c:pt>
                <c:pt idx="9">
                  <c:v>2009-10</c:v>
                </c:pt>
                <c:pt idx="10">
                  <c:v>2010-11</c:v>
                </c:pt>
                <c:pt idx="11">
                  <c:v>2011-12</c:v>
                </c:pt>
                <c:pt idx="12">
                  <c:v>2012-13</c:v>
                </c:pt>
                <c:pt idx="13">
                  <c:v>2013-14</c:v>
                </c:pt>
                <c:pt idx="14">
                  <c:v>2014-15</c:v>
                </c:pt>
                <c:pt idx="15">
                  <c:v>2015-16</c:v>
                </c:pt>
                <c:pt idx="16">
                  <c:v>2016-17</c:v>
                </c:pt>
              </c:strCache>
            </c:strRef>
          </c:cat>
          <c:val>
            <c:numRef>
              <c:f>Sheet1!$C$2:$C$18</c:f>
              <c:numCache>
                <c:formatCode>_(* #,##0_);_(* \(#,##0\);_(* "-"??_);_(@_)</c:formatCode>
                <c:ptCount val="17"/>
                <c:pt idx="0">
                  <c:v>25900</c:v>
                </c:pt>
                <c:pt idx="1">
                  <c:v>27386</c:v>
                </c:pt>
                <c:pt idx="2">
                  <c:v>29345</c:v>
                </c:pt>
                <c:pt idx="3">
                  <c:v>32716</c:v>
                </c:pt>
                <c:pt idx="4">
                  <c:v>34274</c:v>
                </c:pt>
                <c:pt idx="5">
                  <c:v>36989</c:v>
                </c:pt>
                <c:pt idx="6">
                  <c:v>38638</c:v>
                </c:pt>
                <c:pt idx="7">
                  <c:v>41290</c:v>
                </c:pt>
                <c:pt idx="8">
                  <c:v>43969</c:v>
                </c:pt>
                <c:pt idx="9">
                  <c:v>46859</c:v>
                </c:pt>
                <c:pt idx="10">
                  <c:v>50053</c:v>
                </c:pt>
                <c:pt idx="11">
                  <c:v>53744</c:v>
                </c:pt>
                <c:pt idx="12" formatCode="#,##0">
                  <c:v>56795</c:v>
                </c:pt>
                <c:pt idx="13" formatCode="#,##0">
                  <c:v>59596</c:v>
                </c:pt>
                <c:pt idx="14" formatCode="#,##0">
                  <c:v>61839</c:v>
                </c:pt>
                <c:pt idx="15" formatCode="#,##0">
                  <c:v>63922</c:v>
                </c:pt>
                <c:pt idx="16" formatCode="#,##0">
                  <c:v>65809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2790104"/>
        <c:axId val="132790496"/>
      </c:lineChart>
      <c:catAx>
        <c:axId val="132790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>
            <a:solidFill>
              <a:schemeClr val="tx1"/>
            </a:solidFill>
          </a:ln>
        </c:spPr>
        <c:txPr>
          <a:bodyPr rot="0" vert="horz"/>
          <a:lstStyle/>
          <a:p>
            <a:pPr>
              <a:defRPr sz="1200" baseline="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132790496"/>
        <c:crosses val="autoZero"/>
        <c:auto val="0"/>
        <c:lblAlgn val="ctr"/>
        <c:lblOffset val="100"/>
        <c:noMultiLvlLbl val="0"/>
      </c:catAx>
      <c:valAx>
        <c:axId val="132790496"/>
        <c:scaling>
          <c:orientation val="minMax"/>
          <c:max val="70000"/>
          <c:min val="1000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&quot;$&quot;#,##0" sourceLinked="0"/>
        <c:majorTickMark val="none"/>
        <c:minorTickMark val="none"/>
        <c:tickLblPos val="nextTo"/>
        <c:spPr>
          <a:ln>
            <a:solidFill>
              <a:schemeClr val="tx1"/>
            </a:solidFill>
          </a:ln>
        </c:spPr>
        <c:txPr>
          <a:bodyPr rot="0" vert="horz"/>
          <a:lstStyle/>
          <a:p>
            <a:pPr>
              <a:defRPr sz="1200" baseline="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132790104"/>
        <c:crosses val="autoZero"/>
        <c:crossBetween val="between"/>
        <c:majorUnit val="10000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0.88604</cdr:x>
      <cdr:y>0.11494</cdr:y>
    </cdr:from>
    <cdr:to>
      <cdr:x>0.95442</cdr:x>
      <cdr:y>0.16667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7899400" y="508000"/>
          <a:ext cx="609600" cy="228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0.72639</cdr:x>
      <cdr:y>0.55556</cdr:y>
    </cdr:from>
    <cdr:to>
      <cdr:x>0.91157</cdr:x>
      <cdr:y>0.68254</cdr:y>
    </cdr:to>
    <cdr:grpSp>
      <cdr:nvGrpSpPr>
        <cdr:cNvPr id="9" name="Group 8"/>
        <cdr:cNvGrpSpPr/>
      </cdr:nvGrpSpPr>
      <cdr:grpSpPr>
        <a:xfrm xmlns:a="http://schemas.openxmlformats.org/drawingml/2006/main">
          <a:off x="5977890" y="2667001"/>
          <a:ext cx="1524001" cy="609600"/>
          <a:chOff x="5977890" y="2667001"/>
          <a:chExt cx="1524001" cy="609600"/>
        </a:xfrm>
      </cdr:grpSpPr>
      <cdr:sp macro="" textlink="">
        <cdr:nvSpPr>
          <cdr:cNvPr id="6" name="Rounded Rectangular Callout 5"/>
          <cdr:cNvSpPr/>
        </cdr:nvSpPr>
        <cdr:spPr>
          <a:xfrm xmlns:a="http://schemas.openxmlformats.org/drawingml/2006/main">
            <a:off x="5977892" y="2667001"/>
            <a:ext cx="1523997" cy="609600"/>
          </a:xfrm>
          <a:prstGeom xmlns:a="http://schemas.openxmlformats.org/drawingml/2006/main" prst="wedgeRoundRectCallout">
            <a:avLst>
              <a:gd name="adj1" fmla="val -21590"/>
              <a:gd name="adj2" fmla="val -103605"/>
              <a:gd name="adj3" fmla="val 16667"/>
            </a:avLst>
          </a:prstGeom>
          <a:solidFill xmlns:a="http://schemas.openxmlformats.org/drawingml/2006/main">
            <a:srgbClr val="376092"/>
          </a:solidFill>
          <a:ln xmlns:a="http://schemas.openxmlformats.org/drawingml/2006/main">
            <a:solidFill>
              <a:srgbClr val="376092"/>
            </a:solidFill>
          </a:ln>
          <a:effectLst xmlns:a="http://schemas.openxmlformats.org/drawingml/2006/main"/>
        </cdr:spPr>
        <cdr:style>
          <a:lnRef xmlns:a="http://schemas.openxmlformats.org/drawingml/2006/main" idx="1">
            <a:schemeClr val="accent1"/>
          </a:lnRef>
          <a:fillRef xmlns:a="http://schemas.openxmlformats.org/drawingml/2006/main" idx="3">
            <a:schemeClr val="accent1"/>
          </a:fillRef>
          <a:effectRef xmlns:a="http://schemas.openxmlformats.org/drawingml/2006/main" idx="2">
            <a:schemeClr val="accent1"/>
          </a:effectRef>
          <a:fontRef xmlns:a="http://schemas.openxmlformats.org/drawingml/2006/main" idx="minor">
            <a:schemeClr val="lt1"/>
          </a:fontRef>
        </cdr:style>
        <cdr:txBody>
          <a:bodyPr xmlns:a="http://schemas.openxmlformats.org/drawingml/2006/main"/>
          <a:lstStyle xmlns:a="http://schemas.openxmlformats.org/drawingml/2006/main"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endParaRPr lang="en-US"/>
          </a:p>
        </cdr:txBody>
      </cdr:sp>
      <cdr:sp macro="" textlink="">
        <cdr:nvSpPr>
          <cdr:cNvPr id="5" name="TextBox 1"/>
          <cdr:cNvSpPr txBox="1"/>
        </cdr:nvSpPr>
        <cdr:spPr>
          <a:xfrm xmlns:a="http://schemas.openxmlformats.org/drawingml/2006/main">
            <a:off x="5977890" y="2743201"/>
            <a:ext cx="1524001" cy="434284"/>
          </a:xfrm>
          <a:prstGeom xmlns:a="http://schemas.openxmlformats.org/drawingml/2006/main" prst="rect">
            <a:avLst/>
          </a:prstGeom>
        </cdr:spPr>
        <cdr:txBody>
          <a:bodyPr xmlns:a="http://schemas.openxmlformats.org/drawingml/2006/main" wrap="square" rtlCol="0"/>
          <a:lstStyle xmlns:a="http://schemas.openxmlformats.org/drawingml/2006/main"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pPr algn="ctr"/>
            <a:r>
              <a:rPr lang="en-US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Resident </a:t>
            </a:r>
            <a:r>
              <a:rPr lang="en-US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Tuition &amp; Fees</a:t>
            </a:r>
            <a:endParaRPr lang="en-US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cdr:txBody>
      </cdr:sp>
    </cdr:grpSp>
  </cdr:relSizeAnchor>
  <cdr:relSizeAnchor xmlns:cdr="http://schemas.openxmlformats.org/drawingml/2006/chartDrawing">
    <cdr:from>
      <cdr:x>0.42307</cdr:x>
      <cdr:y>0.19048</cdr:y>
    </cdr:from>
    <cdr:to>
      <cdr:x>0.59676</cdr:x>
      <cdr:y>0.31746</cdr:y>
    </cdr:to>
    <cdr:grpSp>
      <cdr:nvGrpSpPr>
        <cdr:cNvPr id="8" name="Group 7"/>
        <cdr:cNvGrpSpPr/>
      </cdr:nvGrpSpPr>
      <cdr:grpSpPr>
        <a:xfrm xmlns:a="http://schemas.openxmlformats.org/drawingml/2006/main">
          <a:off x="3481696" y="914418"/>
          <a:ext cx="1429394" cy="609581"/>
          <a:chOff x="3481696" y="914418"/>
          <a:chExt cx="1429394" cy="609581"/>
        </a:xfrm>
      </cdr:grpSpPr>
      <cdr:sp macro="" textlink="">
        <cdr:nvSpPr>
          <cdr:cNvPr id="3" name="Rounded Rectangular Callout 2"/>
          <cdr:cNvSpPr/>
        </cdr:nvSpPr>
        <cdr:spPr>
          <a:xfrm xmlns:a="http://schemas.openxmlformats.org/drawingml/2006/main">
            <a:off x="3488034" y="914418"/>
            <a:ext cx="1423056" cy="533395"/>
          </a:xfrm>
          <a:prstGeom xmlns:a="http://schemas.openxmlformats.org/drawingml/2006/main" prst="wedgeRoundRectCallout">
            <a:avLst>
              <a:gd name="adj1" fmla="val 53470"/>
              <a:gd name="adj2" fmla="val 120120"/>
              <a:gd name="adj3" fmla="val 16667"/>
            </a:avLst>
          </a:prstGeom>
          <a:solidFill xmlns:a="http://schemas.openxmlformats.org/drawingml/2006/main">
            <a:schemeClr val="tx2">
              <a:lumMod val="40000"/>
              <a:lumOff val="60000"/>
            </a:schemeClr>
          </a:solidFill>
          <a:ln xmlns:a="http://schemas.openxmlformats.org/drawingml/2006/main">
            <a:solidFill>
              <a:schemeClr val="tx2">
                <a:lumMod val="40000"/>
                <a:lumOff val="60000"/>
              </a:schemeClr>
            </a:solidFill>
          </a:ln>
          <a:effectLst xmlns:a="http://schemas.openxmlformats.org/drawingml/2006/main"/>
        </cdr:spPr>
        <cdr:style>
          <a:lnRef xmlns:a="http://schemas.openxmlformats.org/drawingml/2006/main" idx="1">
            <a:schemeClr val="accent1"/>
          </a:lnRef>
          <a:fillRef xmlns:a="http://schemas.openxmlformats.org/drawingml/2006/main" idx="3">
            <a:schemeClr val="accent1"/>
          </a:fillRef>
          <a:effectRef xmlns:a="http://schemas.openxmlformats.org/drawingml/2006/main" idx="2">
            <a:schemeClr val="accent1"/>
          </a:effectRef>
          <a:fontRef xmlns:a="http://schemas.openxmlformats.org/drawingml/2006/main" idx="minor">
            <a:schemeClr val="lt1"/>
          </a:fontRef>
        </cdr:style>
        <cdr:txBody>
          <a:bodyPr xmlns:a="http://schemas.openxmlformats.org/drawingml/2006/main" vertOverflow="clip"/>
          <a:lstStyle xmlns:a="http://schemas.openxmlformats.org/drawingml/2006/main"/>
          <a:p xmlns:a="http://schemas.openxmlformats.org/drawingml/2006/main">
            <a:endParaRPr lang="en-US"/>
          </a:p>
        </cdr:txBody>
      </cdr:sp>
      <cdr:sp macro="" textlink="">
        <cdr:nvSpPr>
          <cdr:cNvPr id="2" name="TextBox 1"/>
          <cdr:cNvSpPr txBox="1"/>
        </cdr:nvSpPr>
        <cdr:spPr>
          <a:xfrm xmlns:a="http://schemas.openxmlformats.org/drawingml/2006/main">
            <a:off x="3481696" y="914418"/>
            <a:ext cx="1429394" cy="609581"/>
          </a:xfrm>
          <a:prstGeom xmlns:a="http://schemas.openxmlformats.org/drawingml/2006/main" prst="rect">
            <a:avLst/>
          </a:prstGeom>
        </cdr:spPr>
        <cdr:txBody>
          <a:bodyPr xmlns:a="http://schemas.openxmlformats.org/drawingml/2006/main" vertOverflow="clip" wrap="square" rtlCol="0"/>
          <a:lstStyle xmlns:a="http://schemas.openxmlformats.org/drawingml/2006/main"/>
          <a:p xmlns:a="http://schemas.openxmlformats.org/drawingml/2006/main">
            <a:pPr algn="ctr"/>
            <a:r>
              <a:rPr lang="en-US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Nonresident Tuition </a:t>
            </a:r>
            <a:r>
              <a:rPr lang="en-US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&amp; Fees</a:t>
            </a:r>
            <a:endParaRPr lang="en-US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cdr:txBody>
      </cdr:sp>
    </cdr:grp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21C3EB-C39D-4581-A32C-B00804A39F12}" type="datetimeFigureOut">
              <a:rPr lang="en-US" smtClean="0"/>
              <a:t>4/30/2018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AB2796-3AEF-42D3-AB87-8C59817DBB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697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 txBox="1">
            <a:spLocks noGrp="1" noChangeArrowheads="1"/>
          </p:cNvSpPr>
          <p:nvPr/>
        </p:nvSpPr>
        <p:spPr bwMode="auto">
          <a:xfrm>
            <a:off x="3884617" y="8685218"/>
            <a:ext cx="2971801" cy="457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041" tIns="45521" rIns="91041" bIns="45521" anchor="b"/>
          <a:lstStyle/>
          <a:p>
            <a:pPr algn="r" defTabSz="457200"/>
            <a:fld id="{DBCDFB62-A4D4-4286-BC6F-DFA03464BEC5}" type="slidenum">
              <a:rPr lang="en-US" sz="1200">
                <a:solidFill>
                  <a:prstClr val="black"/>
                </a:solidFill>
              </a:rPr>
              <a:pPr algn="r" defTabSz="457200"/>
              <a:t>1</a:t>
            </a:fld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197857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52141" cy="6934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1270" y="1014174"/>
            <a:ext cx="8229600" cy="1297214"/>
          </a:xfrm>
        </p:spPr>
        <p:txBody>
          <a:bodyPr anchor="ctr">
            <a:normAutofit/>
          </a:bodyPr>
          <a:lstStyle>
            <a:lvl1pPr algn="ctr">
              <a:defRPr sz="3600" cap="all">
                <a:latin typeface="Avenir Light"/>
                <a:cs typeface="Avenir Light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5670" y="288925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11" name="Picture 10" descr="ADEA_logo-white-taglin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0800" y="5347396"/>
            <a:ext cx="3657600" cy="61975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0355" y="5943714"/>
            <a:ext cx="4571429" cy="91428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52141" cy="6934200"/>
          </a:xfrm>
          <a:prstGeom prst="rect">
            <a:avLst/>
          </a:prstGeom>
        </p:spPr>
      </p:pic>
      <p:pic>
        <p:nvPicPr>
          <p:cNvPr id="9" name="Picture 8" descr="ADEA_logo-white-tagline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590800" y="5347396"/>
            <a:ext cx="3657600" cy="61975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0355" y="5943714"/>
            <a:ext cx="4571429" cy="914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85237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19250"/>
            <a:ext cx="8229600" cy="316637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8" name="Picture 7" descr="ADEA_logo-white-tagline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29691" y="6464808"/>
            <a:ext cx="1914029" cy="324321"/>
          </a:xfrm>
          <a:prstGeom prst="rect">
            <a:avLst/>
          </a:prstGeom>
        </p:spPr>
      </p:pic>
      <p:pic>
        <p:nvPicPr>
          <p:cNvPr id="5" name="Picture 4"/>
          <p:cNvPicPr>
            <a:picLocks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6400800"/>
            <a:ext cx="9144000" cy="457200"/>
          </a:xfrm>
          <a:prstGeom prst="rect">
            <a:avLst/>
          </a:prstGeom>
        </p:spPr>
      </p:pic>
      <p:pic>
        <p:nvPicPr>
          <p:cNvPr id="6" name="Picture 5" descr="ADEA_logo-white-tagline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29691" y="6464808"/>
            <a:ext cx="1914029" cy="32432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25965"/>
            <a:ext cx="4010025" cy="802005"/>
          </a:xfrm>
          <a:prstGeom prst="rect">
            <a:avLst/>
          </a:prstGeom>
        </p:spPr>
      </p:pic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403450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9725"/>
            <a:ext cx="4038600" cy="396240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19252"/>
            <a:ext cx="4038600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/>
          <p:cNvPicPr>
            <a:picLocks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400800"/>
            <a:ext cx="9144000" cy="457200"/>
          </a:xfrm>
          <a:prstGeom prst="rect">
            <a:avLst/>
          </a:prstGeom>
        </p:spPr>
      </p:pic>
      <p:pic>
        <p:nvPicPr>
          <p:cNvPr id="8" name="Picture 7" descr="ADEA_logo-white-tagline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929691" y="6464808"/>
            <a:ext cx="1914029" cy="32432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25965"/>
            <a:ext cx="4010025" cy="802005"/>
          </a:xfrm>
          <a:prstGeom prst="rect">
            <a:avLst/>
          </a:prstGeom>
        </p:spPr>
      </p:pic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816381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American Dental Education Association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C6642953-EB25-364F-98E1-6322234C593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0944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Avenir Book"/>
          <a:ea typeface="+mj-ea"/>
          <a:cs typeface="Avenir Book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Avenir Light"/>
          <a:ea typeface="+mn-ea"/>
          <a:cs typeface="Avenir Light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venir Light"/>
          <a:ea typeface="+mn-ea"/>
          <a:cs typeface="Avenir Light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venir Light"/>
          <a:ea typeface="+mn-ea"/>
          <a:cs typeface="Avenir Light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venir Light"/>
          <a:ea typeface="+mn-ea"/>
          <a:cs typeface="Avenir Light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venir Light"/>
          <a:ea typeface="+mn-ea"/>
          <a:cs typeface="Avenir Light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9107534"/>
              </p:ext>
            </p:extLst>
          </p:nvPr>
        </p:nvGraphicFramePr>
        <p:xfrm>
          <a:off x="499110" y="1219199"/>
          <a:ext cx="8229600" cy="48006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765810" y="95251"/>
            <a:ext cx="8149590" cy="1047750"/>
          </a:xfrm>
        </p:spPr>
        <p:txBody>
          <a:bodyPr>
            <a:noAutofit/>
          </a:bodyPr>
          <a:lstStyle/>
          <a:p>
            <a:r>
              <a:rPr lang="en-US" sz="2400" b="1" dirty="0" smtClean="0">
                <a:solidFill>
                  <a:schemeClr val="tx1"/>
                </a:solidFill>
                <a:latin typeface="Avenir Light"/>
                <a:cs typeface="Arial" charset="0"/>
              </a:rPr>
              <a:t>Average U.S. Dental School Tuition and Fees for Resident and Nonresident First-Year Students, 2000</a:t>
            </a:r>
            <a:r>
              <a:rPr lang="en-US" altLang="zh-CN" sz="2400" b="1" dirty="0">
                <a:solidFill>
                  <a:schemeClr val="tx1"/>
                </a:solidFill>
                <a:latin typeface="Avenir Light"/>
              </a:rPr>
              <a:t>‒</a:t>
            </a:r>
            <a:r>
              <a:rPr lang="en-US" sz="2400" b="1" dirty="0" smtClean="0">
                <a:solidFill>
                  <a:schemeClr val="tx1"/>
                </a:solidFill>
                <a:latin typeface="Avenir Light"/>
                <a:cs typeface="Arial" charset="0"/>
              </a:rPr>
              <a:t>01 through 2016</a:t>
            </a:r>
            <a:r>
              <a:rPr lang="en-US" altLang="zh-CN" sz="2400" b="1" dirty="0" smtClean="0">
                <a:solidFill>
                  <a:schemeClr val="tx1"/>
                </a:solidFill>
                <a:latin typeface="Avenir Light"/>
              </a:rPr>
              <a:t>‒</a:t>
            </a:r>
            <a:r>
              <a:rPr lang="en-US" sz="2400" b="1" dirty="0" smtClean="0">
                <a:solidFill>
                  <a:schemeClr val="tx1"/>
                </a:solidFill>
                <a:latin typeface="Avenir Light"/>
                <a:cs typeface="Arial" charset="0"/>
              </a:rPr>
              <a:t>17 </a:t>
            </a:r>
            <a:r>
              <a:rPr lang="en-US" sz="24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(Current Dollars)</a:t>
            </a:r>
          </a:p>
        </p:txBody>
      </p:sp>
      <p:sp>
        <p:nvSpPr>
          <p:cNvPr id="48132" name="Rectangle 4"/>
          <p:cNvSpPr>
            <a:spLocks noChangeArrowheads="1"/>
          </p:cNvSpPr>
          <p:nvPr/>
        </p:nvSpPr>
        <p:spPr bwMode="auto">
          <a:xfrm>
            <a:off x="365760" y="6126480"/>
            <a:ext cx="8549640" cy="24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defTabSz="457200" eaLnBrk="0" hangingPunct="0"/>
            <a:r>
              <a:rPr lang="en-US" sz="1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Source:  American Dental Association, Survey Center, Surveys of Dental Education</a:t>
            </a:r>
          </a:p>
        </p:txBody>
      </p:sp>
    </p:spTree>
    <p:extLst>
      <p:ext uri="{BB962C8B-B14F-4D97-AF65-F5344CB8AC3E}">
        <p14:creationId xmlns:p14="http://schemas.microsoft.com/office/powerpoint/2010/main" val="1236986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WERPOINT TWO - V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49</Words>
  <Application>Microsoft Office PowerPoint</Application>
  <PresentationFormat>On-screen Show (4:3)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宋体</vt:lpstr>
      <vt:lpstr>Arial</vt:lpstr>
      <vt:lpstr>Avenir Book</vt:lpstr>
      <vt:lpstr>Avenir Light</vt:lpstr>
      <vt:lpstr>Calibri</vt:lpstr>
      <vt:lpstr>POWERPOINT TWO - V2</vt:lpstr>
      <vt:lpstr>Average U.S. Dental School Tuition and Fees for Resident and Nonresident First-Year Students, 2000‒01 through 2016‒17 (Current Dollars)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Average U.S. Dental School Tuition and Fees for Resident and Nonresident First-Year Students, 2000‒01 through 2011‒12 (Current Dollars)</dc:title>
  <dc:creator>Asguet, Emmanuel</dc:creator>
  <cp:lastModifiedBy>Slapar, Franc</cp:lastModifiedBy>
  <cp:revision>18</cp:revision>
  <dcterms:created xsi:type="dcterms:W3CDTF">2013-11-20T16:14:25Z</dcterms:created>
  <dcterms:modified xsi:type="dcterms:W3CDTF">2018-04-30T13:17:38Z</dcterms:modified>
</cp:coreProperties>
</file>