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EBB"/>
    <a:srgbClr val="009BD2"/>
    <a:srgbClr val="00B0EE"/>
    <a:srgbClr val="0DC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041" autoAdjust="0"/>
  </p:normalViewPr>
  <p:slideViewPr>
    <p:cSldViewPr>
      <p:cViewPr varScale="1">
        <p:scale>
          <a:sx n="67" d="100"/>
          <a:sy n="67" d="100"/>
        </p:scale>
        <p:origin x="615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077549334111008E-2"/>
          <c:y val="3.3937445319335083E-2"/>
          <c:w val="0.90994714202391369"/>
          <c:h val="0.806094488188976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Dental Hygiene</c:v>
                </c:pt>
              </c:strCache>
            </c:strRef>
          </c:tx>
          <c:spPr>
            <a:ln w="28575" cap="rnd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A6E4-4AE1-88F8-D16D15A2E3C7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A6E4-4AE1-88F8-D16D15A2E3C7}"/>
              </c:ext>
            </c:extLst>
          </c:dPt>
          <c:dPt>
            <c:idx val="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A6E4-4AE1-88F8-D16D15A2E3C7}"/>
              </c:ext>
            </c:extLst>
          </c:dPt>
          <c:dPt>
            <c:idx val="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A6E4-4AE1-88F8-D16D15A2E3C7}"/>
              </c:ext>
            </c:extLst>
          </c:dPt>
          <c:dPt>
            <c:idx val="1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4-A6E4-4AE1-88F8-D16D15A2E3C7}"/>
              </c:ext>
            </c:extLst>
          </c:dPt>
          <c:dPt>
            <c:idx val="1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5-A6E4-4AE1-88F8-D16D15A2E3C7}"/>
              </c:ext>
            </c:extLst>
          </c:dPt>
          <c:dPt>
            <c:idx val="1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6-A6E4-4AE1-88F8-D16D15A2E3C7}"/>
              </c:ext>
            </c:extLst>
          </c:dPt>
          <c:dPt>
            <c:idx val="1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7-A6E4-4AE1-88F8-D16D15A2E3C7}"/>
              </c:ext>
            </c:extLst>
          </c:dPt>
          <c:dPt>
            <c:idx val="1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8-A6E4-4AE1-88F8-D16D15A2E3C7}"/>
              </c:ext>
            </c:extLst>
          </c:dPt>
          <c:dPt>
            <c:idx val="2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9-A6E4-4AE1-88F8-D16D15A2E3C7}"/>
              </c:ext>
            </c:extLst>
          </c:dPt>
          <c:dPt>
            <c:idx val="22"/>
            <c:bubble3D val="0"/>
            <c:extLst>
              <c:ext xmlns:c16="http://schemas.microsoft.com/office/drawing/2014/chart" uri="{C3380CC4-5D6E-409C-BE32-E72D297353CC}">
                <c16:uniqueId val="{0000000A-A6E4-4AE1-88F8-D16D15A2E3C7}"/>
              </c:ext>
            </c:extLst>
          </c:dPt>
          <c:dPt>
            <c:idx val="2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B-A6E4-4AE1-88F8-D16D15A2E3C7}"/>
              </c:ext>
            </c:extLst>
          </c:dPt>
          <c:dPt>
            <c:idx val="2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D-6435-4A06-8C24-ECB26020D3FF}"/>
              </c:ext>
            </c:extLst>
          </c:dPt>
          <c:dLbls>
            <c:dLbl>
              <c:idx val="0"/>
              <c:layout>
                <c:manualLayout>
                  <c:x val="-3.1597282978516578E-2"/>
                  <c:y val="-3.67152230971128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6E4-4AE1-88F8-D16D15A2E3C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E4-4AE1-88F8-D16D15A2E3C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E4-4AE1-88F8-D16D15A2E3C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6E4-4AE1-88F8-D16D15A2E3C7}"/>
                </c:ext>
              </c:extLst>
            </c:dLbl>
            <c:dLbl>
              <c:idx val="6"/>
              <c:layout>
                <c:manualLayout>
                  <c:x val="-3.4683702731602997E-2"/>
                  <c:y val="2.43958880139982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6E4-4AE1-88F8-D16D15A2E3C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E4-4AE1-88F8-D16D15A2E3C7}"/>
                </c:ext>
              </c:extLst>
            </c:dLbl>
            <c:dLbl>
              <c:idx val="8"/>
              <c:layout>
                <c:manualLayout>
                  <c:x val="-3.2596480995431124E-2"/>
                  <c:y val="-1.75137795275590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E4-4AE1-88F8-D16D15A2E3C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E4-4AE1-88F8-D16D15A2E3C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E4-4AE1-88F8-D16D15A2E3C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6E4-4AE1-88F8-D16D15A2E3C7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6E4-4AE1-88F8-D16D15A2E3C7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E4-4AE1-88F8-D16D15A2E3C7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6E4-4AE1-88F8-D16D15A2E3C7}"/>
                </c:ext>
              </c:extLst>
            </c:dLbl>
            <c:dLbl>
              <c:idx val="20"/>
              <c:layout>
                <c:manualLayout>
                  <c:x val="-3.1597282978516578E-2"/>
                  <c:y val="2.7173665791776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E4-4AE1-88F8-D16D15A2E3C7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6E4-4AE1-88F8-D16D15A2E3C7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6E4-4AE1-88F8-D16D15A2E3C7}"/>
                </c:ext>
              </c:extLst>
            </c:dLbl>
            <c:dLbl>
              <c:idx val="24"/>
              <c:layout>
                <c:manualLayout>
                  <c:x val="-5.0115801497035206E-2"/>
                  <c:y val="-3.94930008748906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435-4A06-8C24-ECB26020D3FF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435-4A06-8C24-ECB26020D3FF}"/>
                </c:ext>
              </c:extLst>
            </c:dLbl>
            <c:dLbl>
              <c:idx val="26"/>
              <c:layout>
                <c:manualLayout>
                  <c:x val="-3.000631865461375E-3"/>
                  <c:y val="-3.39374453193350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34E7-49DB-8B9D-479EECC74444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LT 65 Medium" panose="020B06030200000200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Sheet1!$A$2:$A$28</c:f>
              <c:numCache>
                <c:formatCode>General</c:formatCode>
                <c:ptCount val="27"/>
                <c:pt idx="0">
                  <c:v>1990</c:v>
                </c:pt>
                <c:pt idx="2">
                  <c:v>1992</c:v>
                </c:pt>
                <c:pt idx="4">
                  <c:v>1994</c:v>
                </c:pt>
                <c:pt idx="6">
                  <c:v>1996</c:v>
                </c:pt>
                <c:pt idx="8">
                  <c:v>1998</c:v>
                </c:pt>
                <c:pt idx="10">
                  <c:v>2000</c:v>
                </c:pt>
                <c:pt idx="12">
                  <c:v>2002</c:v>
                </c:pt>
                <c:pt idx="14">
                  <c:v>2004</c:v>
                </c:pt>
                <c:pt idx="16">
                  <c:v>2006</c:v>
                </c:pt>
                <c:pt idx="18">
                  <c:v>2008</c:v>
                </c:pt>
                <c:pt idx="20">
                  <c:v>2010</c:v>
                </c:pt>
                <c:pt idx="22">
                  <c:v>2012</c:v>
                </c:pt>
                <c:pt idx="24">
                  <c:v>2014</c:v>
                </c:pt>
                <c:pt idx="26">
                  <c:v>2016</c:v>
                </c:pt>
              </c:numCache>
            </c:numRef>
          </c:cat>
          <c:val>
            <c:numRef>
              <c:f>Sheet1!$B$2:$B$28</c:f>
              <c:numCache>
                <c:formatCode>#,##0</c:formatCode>
                <c:ptCount val="27"/>
                <c:pt idx="0">
                  <c:v>3953</c:v>
                </c:pt>
                <c:pt idx="1">
                  <c:v>4229</c:v>
                </c:pt>
                <c:pt idx="2">
                  <c:v>4431</c:v>
                </c:pt>
                <c:pt idx="3">
                  <c:v>4637</c:v>
                </c:pt>
                <c:pt idx="4">
                  <c:v>4553</c:v>
                </c:pt>
                <c:pt idx="5">
                  <c:v>4668</c:v>
                </c:pt>
                <c:pt idx="6">
                  <c:v>4855</c:v>
                </c:pt>
                <c:pt idx="7">
                  <c:v>5023</c:v>
                </c:pt>
                <c:pt idx="8">
                  <c:v>5281</c:v>
                </c:pt>
                <c:pt idx="9">
                  <c:v>5345</c:v>
                </c:pt>
                <c:pt idx="10">
                  <c:v>5438</c:v>
                </c:pt>
                <c:pt idx="11">
                  <c:v>5521</c:v>
                </c:pt>
                <c:pt idx="12">
                  <c:v>5693</c:v>
                </c:pt>
                <c:pt idx="13">
                  <c:v>5760</c:v>
                </c:pt>
                <c:pt idx="14">
                  <c:v>6072</c:v>
                </c:pt>
                <c:pt idx="15">
                  <c:v>6126</c:v>
                </c:pt>
                <c:pt idx="16">
                  <c:v>6273</c:v>
                </c:pt>
                <c:pt idx="17">
                  <c:v>6652</c:v>
                </c:pt>
                <c:pt idx="18">
                  <c:v>6723</c:v>
                </c:pt>
                <c:pt idx="19">
                  <c:v>6777</c:v>
                </c:pt>
                <c:pt idx="20">
                  <c:v>7000</c:v>
                </c:pt>
                <c:pt idx="21">
                  <c:v>6929</c:v>
                </c:pt>
                <c:pt idx="22">
                  <c:v>7097</c:v>
                </c:pt>
                <c:pt idx="23">
                  <c:v>7277</c:v>
                </c:pt>
                <c:pt idx="24">
                  <c:v>7298</c:v>
                </c:pt>
                <c:pt idx="25" formatCode="General">
                  <c:v>7323</c:v>
                </c:pt>
                <c:pt idx="26">
                  <c:v>7385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A6E4-4AE1-88F8-D16D15A2E3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Dental Assisting </c:v>
                </c:pt>
              </c:strCache>
            </c:strRef>
          </c:tx>
          <c:spPr>
            <a:ln w="28575" cap="rnd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square"/>
            <c:size val="5"/>
            <c:spPr>
              <a:solidFill>
                <a:schemeClr val="accent3"/>
              </a:soli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2-A6E4-4AE1-88F8-D16D15A2E3C7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3-A6E4-4AE1-88F8-D16D15A2E3C7}"/>
              </c:ext>
            </c:extLst>
          </c:dPt>
          <c:dPt>
            <c:idx val="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4-A6E4-4AE1-88F8-D16D15A2E3C7}"/>
              </c:ext>
            </c:extLst>
          </c:dPt>
          <c:dPt>
            <c:idx val="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5-A6E4-4AE1-88F8-D16D15A2E3C7}"/>
              </c:ext>
            </c:extLst>
          </c:dPt>
          <c:dPt>
            <c:idx val="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6-A6E4-4AE1-88F8-D16D15A2E3C7}"/>
              </c:ext>
            </c:extLst>
          </c:dPt>
          <c:dPt>
            <c:idx val="1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7-A6E4-4AE1-88F8-D16D15A2E3C7}"/>
              </c:ext>
            </c:extLst>
          </c:dPt>
          <c:dPt>
            <c:idx val="1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8-A6E4-4AE1-88F8-D16D15A2E3C7}"/>
              </c:ext>
            </c:extLst>
          </c:dPt>
          <c:dPt>
            <c:idx val="1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9-A6E4-4AE1-88F8-D16D15A2E3C7}"/>
              </c:ext>
            </c:extLst>
          </c:dPt>
          <c:dPt>
            <c:idx val="1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A-A6E4-4AE1-88F8-D16D15A2E3C7}"/>
              </c:ext>
            </c:extLst>
          </c:dPt>
          <c:dPt>
            <c:idx val="1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B-A6E4-4AE1-88F8-D16D15A2E3C7}"/>
              </c:ext>
            </c:extLst>
          </c:dPt>
          <c:dPt>
            <c:idx val="2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C-A6E4-4AE1-88F8-D16D15A2E3C7}"/>
              </c:ext>
            </c:extLst>
          </c:dPt>
          <c:dPt>
            <c:idx val="22"/>
            <c:bubble3D val="0"/>
            <c:extLst>
              <c:ext xmlns:c16="http://schemas.microsoft.com/office/drawing/2014/chart" uri="{C3380CC4-5D6E-409C-BE32-E72D297353CC}">
                <c16:uniqueId val="{0000001D-A6E4-4AE1-88F8-D16D15A2E3C7}"/>
              </c:ext>
            </c:extLst>
          </c:dPt>
          <c:dPt>
            <c:idx val="2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E-A6E4-4AE1-88F8-D16D15A2E3C7}"/>
              </c:ext>
            </c:extLst>
          </c:dPt>
          <c:dPt>
            <c:idx val="2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8-34E7-49DB-8B9D-479EECC74444}"/>
              </c:ext>
            </c:extLst>
          </c:dPt>
          <c:dLbls>
            <c:dLbl>
              <c:idx val="0"/>
              <c:layout>
                <c:manualLayout>
                  <c:x val="-3.1597282978516578E-2"/>
                  <c:y val="3.94932195975503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6E4-4AE1-88F8-D16D15A2E3C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E4-4AE1-88F8-D16D15A2E3C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E4-4AE1-88F8-D16D15A2E3C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E4-4AE1-88F8-D16D15A2E3C7}"/>
                </c:ext>
              </c:extLst>
            </c:dLbl>
            <c:dLbl>
              <c:idx val="6"/>
              <c:layout>
                <c:manualLayout>
                  <c:x val="-3.4683702731602997E-2"/>
                  <c:y val="-2.4395669291338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6E4-4AE1-88F8-D16D15A2E3C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6E4-4AE1-88F8-D16D15A2E3C7}"/>
                </c:ext>
              </c:extLst>
            </c:dLbl>
            <c:dLbl>
              <c:idx val="8"/>
              <c:layout>
                <c:manualLayout>
                  <c:x val="-3.2596480995431124E-2"/>
                  <c:y val="2.58473315835520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6E4-4AE1-88F8-D16D15A2E3C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6E4-4AE1-88F8-D16D15A2E3C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6E4-4AE1-88F8-D16D15A2E3C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6E4-4AE1-88F8-D16D15A2E3C7}"/>
                </c:ext>
              </c:extLst>
            </c:dLbl>
            <c:dLbl>
              <c:idx val="14"/>
              <c:layout>
                <c:manualLayout>
                  <c:x val="-2.6967653348886945E-2"/>
                  <c:y val="4.22709973753280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A6E4-4AE1-88F8-D16D15A2E3C7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6E4-4AE1-88F8-D16D15A2E3C7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6E4-4AE1-88F8-D16D15A2E3C7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6E4-4AE1-88F8-D16D15A2E3C7}"/>
                </c:ext>
              </c:extLst>
            </c:dLbl>
            <c:dLbl>
              <c:idx val="20"/>
              <c:layout>
                <c:manualLayout>
                  <c:x val="-3.1597282978516578E-2"/>
                  <c:y val="-2.99512248468941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A6E4-4AE1-88F8-D16D15A2E3C7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6E4-4AE1-88F8-D16D15A2E3C7}"/>
                </c:ext>
              </c:extLst>
            </c:dLbl>
            <c:dLbl>
              <c:idx val="22"/>
              <c:layout>
                <c:manualLayout>
                  <c:x val="-4.822154175172548E-2"/>
                  <c:y val="5.01388888888888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6E4-4AE1-88F8-D16D15A2E3C7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6E4-4AE1-88F8-D16D15A2E3C7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34E7-49DB-8B9D-479EECC74444}"/>
                </c:ext>
              </c:extLst>
            </c:dLbl>
            <c:dLbl>
              <c:idx val="26"/>
              <c:layout>
                <c:manualLayout>
                  <c:x val="-1.1316741696017772E-16"/>
                  <c:y val="3.94932195975502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34E7-49DB-8B9D-479EECC74444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LT 65 Medium" panose="020B06030200000200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Sheet1!$A$2:$A$28</c:f>
              <c:numCache>
                <c:formatCode>General</c:formatCode>
                <c:ptCount val="27"/>
                <c:pt idx="0">
                  <c:v>1990</c:v>
                </c:pt>
                <c:pt idx="2">
                  <c:v>1992</c:v>
                </c:pt>
                <c:pt idx="4">
                  <c:v>1994</c:v>
                </c:pt>
                <c:pt idx="6">
                  <c:v>1996</c:v>
                </c:pt>
                <c:pt idx="8">
                  <c:v>1998</c:v>
                </c:pt>
                <c:pt idx="10">
                  <c:v>2000</c:v>
                </c:pt>
                <c:pt idx="12">
                  <c:v>2002</c:v>
                </c:pt>
                <c:pt idx="14">
                  <c:v>2004</c:v>
                </c:pt>
                <c:pt idx="16">
                  <c:v>2006</c:v>
                </c:pt>
                <c:pt idx="18">
                  <c:v>2008</c:v>
                </c:pt>
                <c:pt idx="20">
                  <c:v>2010</c:v>
                </c:pt>
                <c:pt idx="22">
                  <c:v>2012</c:v>
                </c:pt>
                <c:pt idx="24">
                  <c:v>2014</c:v>
                </c:pt>
                <c:pt idx="26">
                  <c:v>2016</c:v>
                </c:pt>
              </c:numCache>
            </c:numRef>
          </c:cat>
          <c:val>
            <c:numRef>
              <c:f>Sheet1!$C$2:$C$28</c:f>
              <c:numCache>
                <c:formatCode>#,##0</c:formatCode>
                <c:ptCount val="27"/>
                <c:pt idx="0">
                  <c:v>3940</c:v>
                </c:pt>
                <c:pt idx="1">
                  <c:v>3999</c:v>
                </c:pt>
                <c:pt idx="2">
                  <c:v>4077</c:v>
                </c:pt>
                <c:pt idx="3">
                  <c:v>4382</c:v>
                </c:pt>
                <c:pt idx="4">
                  <c:v>4490</c:v>
                </c:pt>
                <c:pt idx="5">
                  <c:v>4697</c:v>
                </c:pt>
                <c:pt idx="6">
                  <c:v>5032</c:v>
                </c:pt>
                <c:pt idx="7">
                  <c:v>4967</c:v>
                </c:pt>
                <c:pt idx="8">
                  <c:v>4720</c:v>
                </c:pt>
                <c:pt idx="9">
                  <c:v>4792</c:v>
                </c:pt>
                <c:pt idx="10">
                  <c:v>4689</c:v>
                </c:pt>
                <c:pt idx="11">
                  <c:v>4469</c:v>
                </c:pt>
                <c:pt idx="12">
                  <c:v>4822</c:v>
                </c:pt>
                <c:pt idx="13">
                  <c:v>4990</c:v>
                </c:pt>
                <c:pt idx="14">
                  <c:v>5552</c:v>
                </c:pt>
                <c:pt idx="15">
                  <c:v>5950</c:v>
                </c:pt>
                <c:pt idx="16">
                  <c:v>5951</c:v>
                </c:pt>
                <c:pt idx="17">
                  <c:v>6097</c:v>
                </c:pt>
                <c:pt idx="18">
                  <c:v>6110</c:v>
                </c:pt>
                <c:pt idx="19">
                  <c:v>6501</c:v>
                </c:pt>
                <c:pt idx="20">
                  <c:v>7294</c:v>
                </c:pt>
                <c:pt idx="21">
                  <c:v>7243</c:v>
                </c:pt>
                <c:pt idx="22">
                  <c:v>6333</c:v>
                </c:pt>
                <c:pt idx="23">
                  <c:v>5773</c:v>
                </c:pt>
                <c:pt idx="24">
                  <c:v>5755</c:v>
                </c:pt>
                <c:pt idx="25" formatCode="General">
                  <c:v>5467</c:v>
                </c:pt>
                <c:pt idx="26">
                  <c:v>5242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A6E4-4AE1-88F8-D16D15A2E3C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Dental Laboratory Technology</c:v>
                </c:pt>
              </c:strCache>
            </c:strRef>
          </c:tx>
          <c:spPr>
            <a:ln w="28575" cap="rnd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square"/>
            <c:size val="5"/>
            <c:spPr>
              <a:solidFill>
                <a:schemeClr val="accent5"/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5-A6E4-4AE1-88F8-D16D15A2E3C7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6-A6E4-4AE1-88F8-D16D15A2E3C7}"/>
              </c:ext>
            </c:extLst>
          </c:dPt>
          <c:dPt>
            <c:idx val="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7-A6E4-4AE1-88F8-D16D15A2E3C7}"/>
              </c:ext>
            </c:extLst>
          </c:dPt>
          <c:dPt>
            <c:idx val="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8-A6E4-4AE1-88F8-D16D15A2E3C7}"/>
              </c:ext>
            </c:extLst>
          </c:dPt>
          <c:dPt>
            <c:idx val="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9-A6E4-4AE1-88F8-D16D15A2E3C7}"/>
              </c:ext>
            </c:extLst>
          </c:dPt>
          <c:dPt>
            <c:idx val="1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A-A6E4-4AE1-88F8-D16D15A2E3C7}"/>
              </c:ext>
            </c:extLst>
          </c:dPt>
          <c:dPt>
            <c:idx val="1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B-A6E4-4AE1-88F8-D16D15A2E3C7}"/>
              </c:ext>
            </c:extLst>
          </c:dPt>
          <c:dPt>
            <c:idx val="1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C-A6E4-4AE1-88F8-D16D15A2E3C7}"/>
              </c:ext>
            </c:extLst>
          </c:dPt>
          <c:dPt>
            <c:idx val="1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D-A6E4-4AE1-88F8-D16D15A2E3C7}"/>
              </c:ext>
            </c:extLst>
          </c:dPt>
          <c:dPt>
            <c:idx val="1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E-A6E4-4AE1-88F8-D16D15A2E3C7}"/>
              </c:ext>
            </c:extLst>
          </c:dPt>
          <c:dPt>
            <c:idx val="2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F-A6E4-4AE1-88F8-D16D15A2E3C7}"/>
              </c:ext>
            </c:extLst>
          </c:dPt>
          <c:dPt>
            <c:idx val="22"/>
            <c:bubble3D val="0"/>
            <c:extLst>
              <c:ext xmlns:c16="http://schemas.microsoft.com/office/drawing/2014/chart" uri="{C3380CC4-5D6E-409C-BE32-E72D297353CC}">
                <c16:uniqueId val="{00000030-A6E4-4AE1-88F8-D16D15A2E3C7}"/>
              </c:ext>
            </c:extLst>
          </c:dPt>
          <c:dPt>
            <c:idx val="2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31-A6E4-4AE1-88F8-D16D15A2E3C7}"/>
              </c:ext>
            </c:extLst>
          </c:dPt>
          <c:dPt>
            <c:idx val="2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27-34E7-49DB-8B9D-479EECC74444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A6E4-4AE1-88F8-D16D15A2E3C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A6E4-4AE1-88F8-D16D15A2E3C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A6E4-4AE1-88F8-D16D15A2E3C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A6E4-4AE1-88F8-D16D15A2E3C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A6E4-4AE1-88F8-D16D15A2E3C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A6E4-4AE1-88F8-D16D15A2E3C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A6E4-4AE1-88F8-D16D15A2E3C7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A6E4-4AE1-88F8-D16D15A2E3C7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A6E4-4AE1-88F8-D16D15A2E3C7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A6E4-4AE1-88F8-D16D15A2E3C7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A6E4-4AE1-88F8-D16D15A2E3C7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A6E4-4AE1-88F8-D16D15A2E3C7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34E7-49DB-8B9D-479EECC744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LT 65 Medium" panose="020B06030200000200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Sheet1!$A$2:$A$28</c:f>
              <c:numCache>
                <c:formatCode>General</c:formatCode>
                <c:ptCount val="27"/>
                <c:pt idx="0">
                  <c:v>1990</c:v>
                </c:pt>
                <c:pt idx="2">
                  <c:v>1992</c:v>
                </c:pt>
                <c:pt idx="4">
                  <c:v>1994</c:v>
                </c:pt>
                <c:pt idx="6">
                  <c:v>1996</c:v>
                </c:pt>
                <c:pt idx="8">
                  <c:v>1998</c:v>
                </c:pt>
                <c:pt idx="10">
                  <c:v>2000</c:v>
                </c:pt>
                <c:pt idx="12">
                  <c:v>2002</c:v>
                </c:pt>
                <c:pt idx="14">
                  <c:v>2004</c:v>
                </c:pt>
                <c:pt idx="16">
                  <c:v>2006</c:v>
                </c:pt>
                <c:pt idx="18">
                  <c:v>2008</c:v>
                </c:pt>
                <c:pt idx="20">
                  <c:v>2010</c:v>
                </c:pt>
                <c:pt idx="22">
                  <c:v>2012</c:v>
                </c:pt>
                <c:pt idx="24">
                  <c:v>2014</c:v>
                </c:pt>
                <c:pt idx="26">
                  <c:v>2016</c:v>
                </c:pt>
              </c:numCache>
            </c:numRef>
          </c:cat>
          <c:val>
            <c:numRef>
              <c:f>Sheet1!$D$2:$D$28</c:f>
              <c:numCache>
                <c:formatCode>#,##0</c:formatCode>
                <c:ptCount val="27"/>
                <c:pt idx="0">
                  <c:v>596</c:v>
                </c:pt>
                <c:pt idx="1">
                  <c:v>655</c:v>
                </c:pt>
                <c:pt idx="2">
                  <c:v>585</c:v>
                </c:pt>
                <c:pt idx="3">
                  <c:v>638</c:v>
                </c:pt>
                <c:pt idx="4">
                  <c:v>608</c:v>
                </c:pt>
                <c:pt idx="5">
                  <c:v>510</c:v>
                </c:pt>
                <c:pt idx="6">
                  <c:v>507</c:v>
                </c:pt>
                <c:pt idx="7">
                  <c:v>436</c:v>
                </c:pt>
                <c:pt idx="8">
                  <c:v>490</c:v>
                </c:pt>
                <c:pt idx="9">
                  <c:v>378</c:v>
                </c:pt>
                <c:pt idx="10">
                  <c:v>341</c:v>
                </c:pt>
                <c:pt idx="11">
                  <c:v>268</c:v>
                </c:pt>
                <c:pt idx="12">
                  <c:v>299</c:v>
                </c:pt>
                <c:pt idx="13">
                  <c:v>332</c:v>
                </c:pt>
                <c:pt idx="14">
                  <c:v>387</c:v>
                </c:pt>
                <c:pt idx="15">
                  <c:v>301</c:v>
                </c:pt>
                <c:pt idx="16">
                  <c:v>265</c:v>
                </c:pt>
                <c:pt idx="17">
                  <c:v>269</c:v>
                </c:pt>
                <c:pt idx="18">
                  <c:v>234</c:v>
                </c:pt>
                <c:pt idx="19">
                  <c:v>239</c:v>
                </c:pt>
                <c:pt idx="20">
                  <c:v>245</c:v>
                </c:pt>
                <c:pt idx="21">
                  <c:v>276</c:v>
                </c:pt>
                <c:pt idx="22">
                  <c:v>301</c:v>
                </c:pt>
                <c:pt idx="23" formatCode="General">
                  <c:v>297</c:v>
                </c:pt>
                <c:pt idx="24" formatCode="General">
                  <c:v>311</c:v>
                </c:pt>
                <c:pt idx="25" formatCode="General">
                  <c:v>245</c:v>
                </c:pt>
                <c:pt idx="26" formatCode="General">
                  <c:v>300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2-A6E4-4AE1-88F8-D16D15A2E3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524264"/>
        <c:axId val="193524656"/>
      </c:lineChart>
      <c:catAx>
        <c:axId val="193524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LT 65 Medium" panose="020B0603020000020003" pitchFamily="34" charset="0"/>
                <a:ea typeface="+mn-ea"/>
                <a:cs typeface="+mn-cs"/>
              </a:defRPr>
            </a:pPr>
            <a:endParaRPr lang="en-US"/>
          </a:p>
        </c:txPr>
        <c:crossAx val="193524656"/>
        <c:crosses val="autoZero"/>
        <c:auto val="1"/>
        <c:lblAlgn val="ctr"/>
        <c:lblOffset val="100"/>
        <c:noMultiLvlLbl val="0"/>
      </c:catAx>
      <c:valAx>
        <c:axId val="193524656"/>
        <c:scaling>
          <c:orientation val="minMax"/>
          <c:max val="80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prstDash val="solid"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LT 65 Medium" panose="020B0603020000020003" pitchFamily="34" charset="0"/>
                <a:ea typeface="+mn-ea"/>
                <a:cs typeface="+mn-cs"/>
              </a:defRPr>
            </a:pPr>
            <a:endParaRPr lang="en-US"/>
          </a:p>
        </c:txPr>
        <c:crossAx val="19352426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>
          <a:latin typeface="Avenir LT 65 Medium" panose="020B0603020000020003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2141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270" y="1014174"/>
            <a:ext cx="8229600" cy="1297214"/>
          </a:xfrm>
        </p:spPr>
        <p:txBody>
          <a:bodyPr anchor="ctr">
            <a:normAutofit/>
          </a:bodyPr>
          <a:lstStyle>
            <a:lvl1pPr algn="ctr">
              <a:defRPr sz="3600" cap="all">
                <a:latin typeface="Avenir Light"/>
                <a:cs typeface="Avenir Ligh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5670" y="28892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 descr="ADEA_logo-white-taglin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5347396"/>
            <a:ext cx="3657600" cy="6197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355" y="5943714"/>
            <a:ext cx="4571429" cy="9142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52141" cy="6934200"/>
          </a:xfrm>
          <a:prstGeom prst="rect">
            <a:avLst/>
          </a:prstGeom>
        </p:spPr>
      </p:pic>
      <p:pic>
        <p:nvPicPr>
          <p:cNvPr id="9" name="Picture 8" descr="ADEA_logo-white-tagline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90800" y="5347396"/>
            <a:ext cx="3657600" cy="6197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355" y="5943714"/>
            <a:ext cx="4571429" cy="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36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250"/>
            <a:ext cx="8229600" cy="31663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ADEA_logo-white-taglin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9691" y="6464808"/>
            <a:ext cx="1914029" cy="324321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pic>
        <p:nvPicPr>
          <p:cNvPr id="6" name="Picture 5" descr="ADEA_logo-white-taglin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9691" y="6464808"/>
            <a:ext cx="1914029" cy="3243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5965"/>
            <a:ext cx="4010025" cy="802005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80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>
                <a:solidFill>
                  <a:prstClr val="black">
                    <a:tint val="75000"/>
                  </a:prstClr>
                </a:solidFill>
              </a:rPr>
              <a:t>American Dental Education Association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6642953-EB25-364F-98E1-6322234C59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123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Avenir Book"/>
          <a:ea typeface="+mj-ea"/>
          <a:cs typeface="Avenir Boo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venir Light"/>
          <a:ea typeface="+mn-ea"/>
          <a:cs typeface="Avenir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venir Light"/>
          <a:ea typeface="+mn-ea"/>
          <a:cs typeface="Avenir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venir Light"/>
          <a:ea typeface="+mn-ea"/>
          <a:cs typeface="Avenir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venir Light"/>
          <a:ea typeface="+mn-ea"/>
          <a:cs typeface="Avenir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venir Light"/>
          <a:ea typeface="+mn-ea"/>
          <a:cs typeface="Avenir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73184"/>
              </p:ext>
            </p:extLst>
          </p:nvPr>
        </p:nvGraphicFramePr>
        <p:xfrm>
          <a:off x="457200" y="1143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2960"/>
          </a:xfrm>
        </p:spPr>
        <p:txBody>
          <a:bodyPr lIns="91440" tIns="45720" rIns="91440" bIns="45720">
            <a:no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venir LT 65 Medium" panose="020B0603020000020003" pitchFamily="34" charset="0"/>
                <a:ea typeface="MS PGothic" pitchFamily="34" charset="-128"/>
              </a:rPr>
              <a:t>Graduates of </a:t>
            </a:r>
            <a:r>
              <a:rPr lang="en-US" sz="2400" b="1" dirty="0">
                <a:solidFill>
                  <a:schemeClr val="tx1"/>
                </a:solidFill>
                <a:latin typeface="Avenir LT 65 Medium" panose="020B0603020000020003" pitchFamily="34" charset="0"/>
              </a:rPr>
              <a:t>Accredited </a:t>
            </a:r>
            <a:r>
              <a:rPr lang="en-US" sz="2400" b="1" dirty="0">
                <a:solidFill>
                  <a:schemeClr val="tx1"/>
                </a:solidFill>
                <a:latin typeface="Avenir LT 65 Medium" panose="020B0603020000020003" pitchFamily="34" charset="0"/>
                <a:ea typeface="MS PGothic" pitchFamily="34" charset="-128"/>
              </a:rPr>
              <a:t>Allied Dental Education Programs, 1990 to 2016</a:t>
            </a:r>
            <a:endParaRPr lang="en-US" sz="2400" dirty="0">
              <a:latin typeface="Avenir LT 65 Medium" panose="020B06030200000200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2816871"/>
            <a:ext cx="1675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venir LT 65 Medium" panose="020B0603020000020003" pitchFamily="34" charset="0"/>
                <a:cs typeface="Arial" pitchFamily="34" charset="0"/>
              </a:rPr>
              <a:t>Dental Assisting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1371600"/>
            <a:ext cx="1925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4A7EBB"/>
                </a:solidFill>
                <a:latin typeface="Avenir LT 65 Medium" panose="020B0603020000020003" pitchFamily="34" charset="0"/>
                <a:cs typeface="Arial" pitchFamily="34" charset="0"/>
              </a:rPr>
              <a:t>Dental Hygiene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45629" y="4074466"/>
            <a:ext cx="2819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9BD2"/>
                </a:solidFill>
                <a:latin typeface="Avenir LT 65 Medium" panose="020B0603020000020003" pitchFamily="34" charset="0"/>
                <a:cs typeface="Arial" pitchFamily="34" charset="0"/>
              </a:rPr>
              <a:t>Dental Laboratory Technology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" y="5713511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>
                <a:solidFill>
                  <a:prstClr val="black"/>
                </a:solidFill>
                <a:latin typeface="Avenir LT 65 Medium" panose="020B0603020000020003" pitchFamily="34" charset="0"/>
                <a:cs typeface="Arial" panose="020B0604020202020204" pitchFamily="34" charset="0"/>
              </a:rPr>
              <a:t>Source: American Dental Association, Health Policy Institute, Surveys of Dental Hygiene Education Programs, Surveys of Dental Assisting Education Programs, and Surveys of Dental Laboratory Technology Education Programs. </a:t>
            </a:r>
            <a:endParaRPr lang="en-US" sz="1100" dirty="0">
              <a:solidFill>
                <a:prstClr val="black"/>
              </a:solidFill>
              <a:latin typeface="Avenir LT 65 Medium" panose="020B0603020000020003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27995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WO -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64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Arial</vt:lpstr>
      <vt:lpstr>Avenir Book</vt:lpstr>
      <vt:lpstr>Avenir Light</vt:lpstr>
      <vt:lpstr>Avenir LT 65 Medium</vt:lpstr>
      <vt:lpstr>Calibri</vt:lpstr>
      <vt:lpstr>POWERPOINT TWO - V2</vt:lpstr>
      <vt:lpstr>Graduates of Accredited Allied Dental Education Programs, 1990 to 2016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Graduates of Accredited Allied Dental Education Programs, 2003-2012</dc:title>
  <dc:creator>Asguet, Emmanuel</dc:creator>
  <cp:lastModifiedBy>Dangi, Roshani</cp:lastModifiedBy>
  <cp:revision>22</cp:revision>
  <cp:lastPrinted>2016-04-27T18:52:15Z</cp:lastPrinted>
  <dcterms:created xsi:type="dcterms:W3CDTF">2014-09-22T19:07:38Z</dcterms:created>
  <dcterms:modified xsi:type="dcterms:W3CDTF">2018-03-01T20:26:46Z</dcterms:modified>
</cp:coreProperties>
</file>