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8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BACC6"/>
    <a:srgbClr val="9BBB59"/>
    <a:srgbClr val="4F81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1209" y="3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697555166715272E-2"/>
          <c:y val="8.6934412528042931E-2"/>
          <c:w val="0.85919303489841548"/>
          <c:h val="0.78913828740157477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Dental Hygiene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Pt>
            <c:idx val="0"/>
            <c:marker>
              <c:symbol val="square"/>
              <c:size val="6"/>
              <c:spPr>
                <a:solidFill>
                  <a:schemeClr val="accent1"/>
                </a:solidFill>
                <a:ln w="9525">
                  <a:solidFill>
                    <a:schemeClr val="accent1"/>
                  </a:solidFill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0-44C4-4230-B2FD-3556ED6A5A6E}"/>
              </c:ext>
            </c:extLst>
          </c:dPt>
          <c:dPt>
            <c:idx val="9"/>
            <c:marker>
              <c:symbol val="square"/>
              <c:size val="6"/>
              <c:spPr>
                <a:solidFill>
                  <a:schemeClr val="accent1"/>
                </a:solidFill>
                <a:ln w="9525">
                  <a:solidFill>
                    <a:schemeClr val="accent1"/>
                  </a:solidFill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1-44C4-4230-B2FD-3556ED6A5A6E}"/>
              </c:ext>
            </c:extLst>
          </c:dPt>
          <c:dPt>
            <c:idx val="20"/>
            <c:marker>
              <c:symbol val="square"/>
              <c:size val="6"/>
              <c:spPr>
                <a:solidFill>
                  <a:schemeClr val="accent1"/>
                </a:solidFill>
                <a:ln w="9525">
                  <a:solidFill>
                    <a:schemeClr val="accent1"/>
                  </a:solidFill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2-44C4-4230-B2FD-3556ED6A5A6E}"/>
              </c:ext>
            </c:extLst>
          </c:dPt>
          <c:dPt>
            <c:idx val="30"/>
            <c:marker>
              <c:symbol val="square"/>
              <c:size val="6"/>
              <c:spPr>
                <a:solidFill>
                  <a:schemeClr val="accent1"/>
                </a:solidFill>
                <a:ln w="9525">
                  <a:solidFill>
                    <a:schemeClr val="accent1"/>
                  </a:solidFill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3-44C4-4230-B2FD-3556ED6A5A6E}"/>
              </c:ext>
            </c:extLst>
          </c:dPt>
          <c:dPt>
            <c:idx val="40"/>
            <c:marker>
              <c:symbol val="square"/>
              <c:size val="6"/>
              <c:spPr>
                <a:solidFill>
                  <a:schemeClr val="accent1"/>
                </a:solidFill>
                <a:ln w="9525">
                  <a:solidFill>
                    <a:schemeClr val="accent1"/>
                  </a:solidFill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4-0FAE-48BE-9B1B-44B3DA0ECA89}"/>
              </c:ext>
            </c:extLst>
          </c:dPt>
          <c:dPt>
            <c:idx val="43"/>
            <c:marker>
              <c:symbol val="none"/>
            </c:marker>
            <c:bubble3D val="0"/>
            <c:extLst>
              <c:ext xmlns:c16="http://schemas.microsoft.com/office/drawing/2014/chart" uri="{C3380CC4-5D6E-409C-BE32-E72D297353CC}">
                <c16:uniqueId val="{00000004-44C4-4230-B2FD-3556ED6A5A6E}"/>
              </c:ext>
            </c:extLst>
          </c:dPt>
          <c:dPt>
            <c:idx val="44"/>
            <c:marker>
              <c:symbol val="none"/>
            </c:marker>
            <c:bubble3D val="0"/>
            <c:extLst>
              <c:ext xmlns:c16="http://schemas.microsoft.com/office/drawing/2014/chart" uri="{C3380CC4-5D6E-409C-BE32-E72D297353CC}">
                <c16:uniqueId val="{00000005-44C4-4230-B2FD-3556ED6A5A6E}"/>
              </c:ext>
            </c:extLst>
          </c:dPt>
          <c:dPt>
            <c:idx val="45"/>
            <c:marker>
              <c:symbol val="none"/>
            </c:marker>
            <c:bubble3D val="0"/>
            <c:extLst>
              <c:ext xmlns:c16="http://schemas.microsoft.com/office/drawing/2014/chart" uri="{C3380CC4-5D6E-409C-BE32-E72D297353CC}">
                <c16:uniqueId val="{00000007-0FAE-48BE-9B1B-44B3DA0ECA89}"/>
              </c:ext>
            </c:extLst>
          </c:dPt>
          <c:dPt>
            <c:idx val="46"/>
            <c:marker>
              <c:symbol val="square"/>
              <c:size val="5"/>
              <c:spPr>
                <a:solidFill>
                  <a:schemeClr val="accent1"/>
                </a:solidFill>
                <a:ln w="9525">
                  <a:solidFill>
                    <a:schemeClr val="accent1"/>
                  </a:solidFill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18-0FAE-48BE-9B1B-44B3DA0ECA89}"/>
              </c:ext>
            </c:extLst>
          </c:dPt>
          <c:dLbls>
            <c:dLbl>
              <c:idx val="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44C4-4230-B2FD-3556ED6A5A6E}"/>
                </c:ext>
              </c:extLst>
            </c:dLbl>
            <c:dLbl>
              <c:idx val="9"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44C4-4230-B2FD-3556ED6A5A6E}"/>
                </c:ext>
              </c:extLst>
            </c:dLbl>
            <c:dLbl>
              <c:idx val="20"/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44C4-4230-B2FD-3556ED6A5A6E}"/>
                </c:ext>
              </c:extLst>
            </c:dLbl>
            <c:dLbl>
              <c:idx val="30"/>
              <c:tx>
                <c:rich>
                  <a:bodyPr/>
                  <a:lstStyle/>
                  <a:p>
                    <a:r>
                      <a:rPr lang="en-US" dirty="0"/>
                      <a:t>6,486</a:t>
                    </a:r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44C4-4230-B2FD-3556ED6A5A6E}"/>
                </c:ext>
              </c:extLst>
            </c:dLbl>
            <c:dLbl>
              <c:idx val="40"/>
              <c:layout>
                <c:manualLayout>
                  <c:x val="-4.4753086419752973E-2"/>
                  <c:y val="3.910614525139664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0FAE-48BE-9B1B-44B3DA0ECA89}"/>
                </c:ext>
              </c:extLst>
            </c:dLbl>
            <c:dLbl>
              <c:idx val="46"/>
              <c:layout>
                <c:manualLayout>
                  <c:x val="-9.2592592592592587E-3"/>
                  <c:y val="3.631284916201112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0FAE-48BE-9B1B-44B3DA0ECA89}"/>
                </c:ext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Sheet1!$A$2:$A$48</c:f>
              <c:strCache>
                <c:ptCount val="47"/>
                <c:pt idx="0">
                  <c:v>1970-71</c:v>
                </c:pt>
                <c:pt idx="10">
                  <c:v>1980-81</c:v>
                </c:pt>
                <c:pt idx="20">
                  <c:v>1990-91</c:v>
                </c:pt>
                <c:pt idx="30">
                  <c:v>2000-01</c:v>
                </c:pt>
                <c:pt idx="40">
                  <c:v>2010-11</c:v>
                </c:pt>
                <c:pt idx="46">
                  <c:v>2016-17</c:v>
                </c:pt>
              </c:strCache>
            </c:strRef>
          </c:cat>
          <c:val>
            <c:numRef>
              <c:f>Sheet1!$B$2:$B$48</c:f>
              <c:numCache>
                <c:formatCode>#,##0</c:formatCode>
                <c:ptCount val="47"/>
                <c:pt idx="0">
                  <c:v>3265</c:v>
                </c:pt>
                <c:pt idx="1">
                  <c:v>4549</c:v>
                </c:pt>
                <c:pt idx="2">
                  <c:v>4927</c:v>
                </c:pt>
                <c:pt idx="3">
                  <c:v>4995</c:v>
                </c:pt>
                <c:pt idx="4">
                  <c:v>5118</c:v>
                </c:pt>
                <c:pt idx="5">
                  <c:v>5337</c:v>
                </c:pt>
                <c:pt idx="6">
                  <c:v>5598</c:v>
                </c:pt>
                <c:pt idx="7">
                  <c:v>5592</c:v>
                </c:pt>
                <c:pt idx="8">
                  <c:v>5706</c:v>
                </c:pt>
                <c:pt idx="9">
                  <c:v>5667</c:v>
                </c:pt>
                <c:pt idx="10">
                  <c:v>5619</c:v>
                </c:pt>
                <c:pt idx="11">
                  <c:v>5452</c:v>
                </c:pt>
                <c:pt idx="12">
                  <c:v>5208</c:v>
                </c:pt>
                <c:pt idx="13">
                  <c:v>5117</c:v>
                </c:pt>
                <c:pt idx="14">
                  <c:v>4966</c:v>
                </c:pt>
                <c:pt idx="15">
                  <c:v>4866</c:v>
                </c:pt>
                <c:pt idx="16">
                  <c:v>4886</c:v>
                </c:pt>
                <c:pt idx="17">
                  <c:v>4893</c:v>
                </c:pt>
                <c:pt idx="18">
                  <c:v>4883</c:v>
                </c:pt>
                <c:pt idx="19">
                  <c:v>5250</c:v>
                </c:pt>
                <c:pt idx="20">
                  <c:v>5419</c:v>
                </c:pt>
                <c:pt idx="21">
                  <c:v>5487</c:v>
                </c:pt>
                <c:pt idx="22">
                  <c:v>5422</c:v>
                </c:pt>
                <c:pt idx="23">
                  <c:v>5413</c:v>
                </c:pt>
                <c:pt idx="24">
                  <c:v>5567</c:v>
                </c:pt>
                <c:pt idx="25">
                  <c:v>5669</c:v>
                </c:pt>
                <c:pt idx="26" formatCode="General">
                  <c:v>5868</c:v>
                </c:pt>
                <c:pt idx="27" formatCode="General">
                  <c:v>6000</c:v>
                </c:pt>
                <c:pt idx="28" formatCode="General">
                  <c:v>6087</c:v>
                </c:pt>
                <c:pt idx="29" formatCode="General">
                  <c:v>6153</c:v>
                </c:pt>
                <c:pt idx="30" formatCode="General">
                  <c:v>6486</c:v>
                </c:pt>
                <c:pt idx="31" formatCode="General">
                  <c:v>6537</c:v>
                </c:pt>
                <c:pt idx="32" formatCode="General">
                  <c:v>6729</c:v>
                </c:pt>
                <c:pt idx="33" formatCode="General">
                  <c:v>6889</c:v>
                </c:pt>
                <c:pt idx="34">
                  <c:v>7214</c:v>
                </c:pt>
                <c:pt idx="35">
                  <c:v>7323</c:v>
                </c:pt>
                <c:pt idx="36">
                  <c:v>7420</c:v>
                </c:pt>
                <c:pt idx="37">
                  <c:v>7525</c:v>
                </c:pt>
                <c:pt idx="38">
                  <c:v>7690</c:v>
                </c:pt>
                <c:pt idx="39">
                  <c:v>7784</c:v>
                </c:pt>
                <c:pt idx="40">
                  <c:v>8007</c:v>
                </c:pt>
                <c:pt idx="41">
                  <c:v>8110</c:v>
                </c:pt>
                <c:pt idx="42">
                  <c:v>8258</c:v>
                </c:pt>
                <c:pt idx="43">
                  <c:v>8287</c:v>
                </c:pt>
                <c:pt idx="44">
                  <c:v>8472</c:v>
                </c:pt>
                <c:pt idx="45" formatCode="General">
                  <c:v>8279</c:v>
                </c:pt>
                <c:pt idx="46" formatCode="General">
                  <c:v>8370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44C4-4230-B2FD-3556ED6A5A6E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Dental Assisting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dPt>
            <c:idx val="0"/>
            <c:marker>
              <c:symbol val="square"/>
              <c:size val="5"/>
              <c:spPr>
                <a:solidFill>
                  <a:schemeClr val="accent3"/>
                </a:solidFill>
                <a:ln w="9525">
                  <a:solidFill>
                    <a:schemeClr val="accent3"/>
                  </a:solidFill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7-44C4-4230-B2FD-3556ED6A5A6E}"/>
              </c:ext>
            </c:extLst>
          </c:dPt>
          <c:dPt>
            <c:idx val="9"/>
            <c:marker>
              <c:symbol val="square"/>
              <c:size val="6"/>
              <c:spPr>
                <a:solidFill>
                  <a:schemeClr val="accent3"/>
                </a:solidFill>
                <a:ln w="9525">
                  <a:solidFill>
                    <a:schemeClr val="accent3"/>
                  </a:solidFill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8-44C4-4230-B2FD-3556ED6A5A6E}"/>
              </c:ext>
            </c:extLst>
          </c:dPt>
          <c:dPt>
            <c:idx val="20"/>
            <c:marker>
              <c:symbol val="square"/>
              <c:size val="6"/>
              <c:spPr>
                <a:solidFill>
                  <a:schemeClr val="accent3"/>
                </a:solidFill>
                <a:ln w="9525">
                  <a:solidFill>
                    <a:schemeClr val="accent3"/>
                  </a:solidFill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9-44C4-4230-B2FD-3556ED6A5A6E}"/>
              </c:ext>
            </c:extLst>
          </c:dPt>
          <c:dPt>
            <c:idx val="30"/>
            <c:marker>
              <c:symbol val="square"/>
              <c:size val="6"/>
              <c:spPr>
                <a:solidFill>
                  <a:schemeClr val="accent3"/>
                </a:solidFill>
                <a:ln w="9525">
                  <a:solidFill>
                    <a:schemeClr val="accent3"/>
                  </a:solidFill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A-44C4-4230-B2FD-3556ED6A5A6E}"/>
              </c:ext>
            </c:extLst>
          </c:dPt>
          <c:dPt>
            <c:idx val="40"/>
            <c:marker>
              <c:symbol val="square"/>
              <c:size val="6"/>
              <c:spPr>
                <a:solidFill>
                  <a:schemeClr val="accent3"/>
                </a:solidFill>
                <a:ln w="9525">
                  <a:solidFill>
                    <a:schemeClr val="accent3"/>
                  </a:solidFill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C-0FAE-48BE-9B1B-44B3DA0ECA89}"/>
              </c:ext>
            </c:extLst>
          </c:dPt>
          <c:dPt>
            <c:idx val="43"/>
            <c:marker>
              <c:symbol val="none"/>
            </c:marker>
            <c:bubble3D val="0"/>
            <c:extLst>
              <c:ext xmlns:c16="http://schemas.microsoft.com/office/drawing/2014/chart" uri="{C3380CC4-5D6E-409C-BE32-E72D297353CC}">
                <c16:uniqueId val="{0000000B-44C4-4230-B2FD-3556ED6A5A6E}"/>
              </c:ext>
            </c:extLst>
          </c:dPt>
          <c:dPt>
            <c:idx val="44"/>
            <c:marker>
              <c:symbol val="none"/>
            </c:marker>
            <c:bubble3D val="0"/>
            <c:extLst>
              <c:ext xmlns:c16="http://schemas.microsoft.com/office/drawing/2014/chart" uri="{C3380CC4-5D6E-409C-BE32-E72D297353CC}">
                <c16:uniqueId val="{0000000C-44C4-4230-B2FD-3556ED6A5A6E}"/>
              </c:ext>
            </c:extLst>
          </c:dPt>
          <c:dPt>
            <c:idx val="45"/>
            <c:marker>
              <c:symbol val="none"/>
            </c:marker>
            <c:bubble3D val="0"/>
            <c:extLst>
              <c:ext xmlns:c16="http://schemas.microsoft.com/office/drawing/2014/chart" uri="{C3380CC4-5D6E-409C-BE32-E72D297353CC}">
                <c16:uniqueId val="{0000000F-0FAE-48BE-9B1B-44B3DA0ECA89}"/>
              </c:ext>
            </c:extLst>
          </c:dPt>
          <c:dPt>
            <c:idx val="46"/>
            <c:marker>
              <c:symbol val="square"/>
              <c:size val="5"/>
              <c:spPr>
                <a:solidFill>
                  <a:schemeClr val="accent3"/>
                </a:solidFill>
                <a:ln w="9525">
                  <a:solidFill>
                    <a:schemeClr val="accent3"/>
                  </a:solidFill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19-0FAE-48BE-9B1B-44B3DA0ECA89}"/>
              </c:ext>
            </c:extLst>
          </c:dPt>
          <c:dLbls>
            <c:dLbl>
              <c:idx val="0"/>
              <c:layout>
                <c:manualLayout>
                  <c:x val="9.0701856712355113E-3"/>
                  <c:y val="-4.275128667575770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44C4-4230-B2FD-3556ED6A5A6E}"/>
                </c:ext>
              </c:extLst>
            </c:dLbl>
            <c:dLbl>
              <c:idx val="10"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44C4-4230-B2FD-3556ED6A5A6E}"/>
                </c:ext>
              </c:extLst>
            </c:dLbl>
            <c:dLbl>
              <c:idx val="20"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44C4-4230-B2FD-3556ED6A5A6E}"/>
                </c:ext>
              </c:extLst>
            </c:dLbl>
            <c:dLbl>
              <c:idx val="30"/>
              <c:tx>
                <c:rich>
                  <a:bodyPr/>
                  <a:lstStyle/>
                  <a:p>
                    <a:r>
                      <a:rPr lang="en-US" dirty="0"/>
                      <a:t>6,150</a:t>
                    </a:r>
                  </a:p>
                </c:rich>
              </c:tx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44C4-4230-B2FD-3556ED6A5A6E}"/>
                </c:ext>
              </c:extLst>
            </c:dLbl>
            <c:dLbl>
              <c:idx val="4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0FAE-48BE-9B1B-44B3DA0ECA89}"/>
                </c:ext>
              </c:extLst>
            </c:dLbl>
            <c:dLbl>
              <c:idx val="46"/>
              <c:layout>
                <c:manualLayout>
                  <c:x val="-1.5432098765432098E-3"/>
                  <c:y val="2.793296089385474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0FAE-48BE-9B1B-44B3DA0ECA89}"/>
                </c:ext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Sheet1!$A$2:$A$48</c:f>
              <c:strCache>
                <c:ptCount val="47"/>
                <c:pt idx="0">
                  <c:v>1970-71</c:v>
                </c:pt>
                <c:pt idx="10">
                  <c:v>1980-81</c:v>
                </c:pt>
                <c:pt idx="20">
                  <c:v>1990-91</c:v>
                </c:pt>
                <c:pt idx="30">
                  <c:v>2000-01</c:v>
                </c:pt>
                <c:pt idx="40">
                  <c:v>2010-11</c:v>
                </c:pt>
                <c:pt idx="46">
                  <c:v>2016-17</c:v>
                </c:pt>
              </c:strCache>
            </c:strRef>
          </c:cat>
          <c:val>
            <c:numRef>
              <c:f>Sheet1!$C$2:$C$48</c:f>
              <c:numCache>
                <c:formatCode>#,##0</c:formatCode>
                <c:ptCount val="47"/>
                <c:pt idx="0">
                  <c:v>4841</c:v>
                </c:pt>
                <c:pt idx="1">
                  <c:v>6361</c:v>
                </c:pt>
                <c:pt idx="2">
                  <c:v>6817</c:v>
                </c:pt>
                <c:pt idx="3">
                  <c:v>7272</c:v>
                </c:pt>
                <c:pt idx="4">
                  <c:v>7858</c:v>
                </c:pt>
                <c:pt idx="5">
                  <c:v>8119</c:v>
                </c:pt>
                <c:pt idx="6">
                  <c:v>8325</c:v>
                </c:pt>
                <c:pt idx="7">
                  <c:v>8234</c:v>
                </c:pt>
                <c:pt idx="8">
                  <c:v>8156</c:v>
                </c:pt>
                <c:pt idx="9">
                  <c:v>8386</c:v>
                </c:pt>
                <c:pt idx="10">
                  <c:v>8272</c:v>
                </c:pt>
                <c:pt idx="11">
                  <c:v>7782</c:v>
                </c:pt>
                <c:pt idx="12">
                  <c:v>7354</c:v>
                </c:pt>
                <c:pt idx="13">
                  <c:v>7912</c:v>
                </c:pt>
                <c:pt idx="14">
                  <c:v>7822</c:v>
                </c:pt>
                <c:pt idx="15">
                  <c:v>7394</c:v>
                </c:pt>
                <c:pt idx="16">
                  <c:v>6776</c:v>
                </c:pt>
                <c:pt idx="17">
                  <c:v>6242</c:v>
                </c:pt>
                <c:pt idx="18">
                  <c:v>5388</c:v>
                </c:pt>
                <c:pt idx="19">
                  <c:v>5500</c:v>
                </c:pt>
                <c:pt idx="20">
                  <c:v>5891</c:v>
                </c:pt>
                <c:pt idx="21">
                  <c:v>6162</c:v>
                </c:pt>
                <c:pt idx="22">
                  <c:v>6189</c:v>
                </c:pt>
                <c:pt idx="23">
                  <c:v>6379</c:v>
                </c:pt>
                <c:pt idx="24">
                  <c:v>6628</c:v>
                </c:pt>
                <c:pt idx="25">
                  <c:v>6889</c:v>
                </c:pt>
                <c:pt idx="26" formatCode="General">
                  <c:v>6803</c:v>
                </c:pt>
                <c:pt idx="27" formatCode="General">
                  <c:v>6350</c:v>
                </c:pt>
                <c:pt idx="28" formatCode="General">
                  <c:v>6162</c:v>
                </c:pt>
                <c:pt idx="29" formatCode="General">
                  <c:v>5911</c:v>
                </c:pt>
                <c:pt idx="30" formatCode="General">
                  <c:v>6150</c:v>
                </c:pt>
                <c:pt idx="31" formatCode="General">
                  <c:v>6433</c:v>
                </c:pt>
                <c:pt idx="32" formatCode="General">
                  <c:v>7304</c:v>
                </c:pt>
                <c:pt idx="33" formatCode="General">
                  <c:v>7240</c:v>
                </c:pt>
                <c:pt idx="34">
                  <c:v>7726</c:v>
                </c:pt>
                <c:pt idx="35">
                  <c:v>8160</c:v>
                </c:pt>
                <c:pt idx="36">
                  <c:v>8279</c:v>
                </c:pt>
                <c:pt idx="37">
                  <c:v>8413</c:v>
                </c:pt>
                <c:pt idx="38">
                  <c:v>8633</c:v>
                </c:pt>
                <c:pt idx="39">
                  <c:v>10054</c:v>
                </c:pt>
                <c:pt idx="40">
                  <c:v>10390</c:v>
                </c:pt>
                <c:pt idx="41">
                  <c:v>9620</c:v>
                </c:pt>
                <c:pt idx="42">
                  <c:v>8198</c:v>
                </c:pt>
                <c:pt idx="43">
                  <c:v>7397</c:v>
                </c:pt>
                <c:pt idx="44">
                  <c:v>7601</c:v>
                </c:pt>
                <c:pt idx="45" formatCode="General">
                  <c:v>6875</c:v>
                </c:pt>
                <c:pt idx="46" formatCode="General">
                  <c:v>6080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E-44C4-4230-B2FD-3556ED6A5A6E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Dental Laboratory Technology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dPt>
            <c:idx val="0"/>
            <c:marker>
              <c:symbol val="square"/>
              <c:size val="6"/>
              <c:spPr>
                <a:solidFill>
                  <a:schemeClr val="accent5"/>
                </a:solidFill>
                <a:ln w="9525">
                  <a:solidFill>
                    <a:schemeClr val="accent5"/>
                  </a:solidFill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F-44C4-4230-B2FD-3556ED6A5A6E}"/>
              </c:ext>
            </c:extLst>
          </c:dPt>
          <c:dPt>
            <c:idx val="9"/>
            <c:marker>
              <c:symbol val="square"/>
              <c:size val="6"/>
              <c:spPr>
                <a:solidFill>
                  <a:schemeClr val="accent5"/>
                </a:solidFill>
                <a:ln w="9525">
                  <a:solidFill>
                    <a:schemeClr val="accent5"/>
                  </a:solidFill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10-44C4-4230-B2FD-3556ED6A5A6E}"/>
              </c:ext>
            </c:extLst>
          </c:dPt>
          <c:dPt>
            <c:idx val="20"/>
            <c:marker>
              <c:symbol val="square"/>
              <c:size val="6"/>
              <c:spPr>
                <a:solidFill>
                  <a:schemeClr val="accent5"/>
                </a:solidFill>
                <a:ln w="9525">
                  <a:solidFill>
                    <a:schemeClr val="accent5"/>
                  </a:solidFill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11-44C4-4230-B2FD-3556ED6A5A6E}"/>
              </c:ext>
            </c:extLst>
          </c:dPt>
          <c:dPt>
            <c:idx val="30"/>
            <c:marker>
              <c:symbol val="square"/>
              <c:size val="6"/>
              <c:spPr>
                <a:solidFill>
                  <a:schemeClr val="accent5"/>
                </a:solidFill>
                <a:ln w="9525">
                  <a:solidFill>
                    <a:schemeClr val="accent5"/>
                  </a:solidFill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12-44C4-4230-B2FD-3556ED6A5A6E}"/>
              </c:ext>
            </c:extLst>
          </c:dPt>
          <c:dPt>
            <c:idx val="40"/>
            <c:marker>
              <c:symbol val="square"/>
              <c:size val="6"/>
              <c:spPr>
                <a:solidFill>
                  <a:schemeClr val="accent5"/>
                </a:solidFill>
                <a:ln w="9525">
                  <a:solidFill>
                    <a:schemeClr val="accent5"/>
                  </a:solidFill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14-0FAE-48BE-9B1B-44B3DA0ECA89}"/>
              </c:ext>
            </c:extLst>
          </c:dPt>
          <c:dPt>
            <c:idx val="43"/>
            <c:marker>
              <c:symbol val="none"/>
            </c:marker>
            <c:bubble3D val="0"/>
            <c:extLst>
              <c:ext xmlns:c16="http://schemas.microsoft.com/office/drawing/2014/chart" uri="{C3380CC4-5D6E-409C-BE32-E72D297353CC}">
                <c16:uniqueId val="{00000013-44C4-4230-B2FD-3556ED6A5A6E}"/>
              </c:ext>
            </c:extLst>
          </c:dPt>
          <c:dPt>
            <c:idx val="44"/>
            <c:marker>
              <c:symbol val="none"/>
            </c:marker>
            <c:bubble3D val="0"/>
            <c:extLst>
              <c:ext xmlns:c16="http://schemas.microsoft.com/office/drawing/2014/chart" uri="{C3380CC4-5D6E-409C-BE32-E72D297353CC}">
                <c16:uniqueId val="{00000014-44C4-4230-B2FD-3556ED6A5A6E}"/>
              </c:ext>
            </c:extLst>
          </c:dPt>
          <c:dPt>
            <c:idx val="45"/>
            <c:marker>
              <c:symbol val="none"/>
            </c:marker>
            <c:bubble3D val="0"/>
            <c:extLst>
              <c:ext xmlns:c16="http://schemas.microsoft.com/office/drawing/2014/chart" uri="{C3380CC4-5D6E-409C-BE32-E72D297353CC}">
                <c16:uniqueId val="{00000017-0FAE-48BE-9B1B-44B3DA0ECA89}"/>
              </c:ext>
            </c:extLst>
          </c:dPt>
          <c:dPt>
            <c:idx val="46"/>
            <c:marker>
              <c:symbol val="square"/>
              <c:size val="5"/>
              <c:spPr>
                <a:solidFill>
                  <a:schemeClr val="accent5"/>
                </a:solidFill>
                <a:ln w="9525">
                  <a:solidFill>
                    <a:schemeClr val="accent5"/>
                  </a:solidFill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1A-0FAE-48BE-9B1B-44B3DA0ECA89}"/>
              </c:ext>
            </c:extLst>
          </c:dPt>
          <c:dLbls>
            <c:dLbl>
              <c:idx val="0"/>
              <c:layout>
                <c:manualLayout>
                  <c:x val="-1.0181418294935369E-2"/>
                  <c:y val="-4.554458276514318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44C4-4230-B2FD-3556ED6A5A6E}"/>
                </c:ext>
              </c:extLst>
            </c:dLbl>
            <c:dLbl>
              <c:idx val="9"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44C4-4230-B2FD-3556ED6A5A6E}"/>
                </c:ext>
              </c:extLst>
            </c:dLbl>
            <c:dLbl>
              <c:idx val="20"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44C4-4230-B2FD-3556ED6A5A6E}"/>
                </c:ext>
              </c:extLst>
            </c:dLbl>
            <c:dLbl>
              <c:idx val="30"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44C4-4230-B2FD-3556ED6A5A6E}"/>
                </c:ext>
              </c:extLst>
            </c:dLbl>
            <c:dLbl>
              <c:idx val="40"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0FAE-48BE-9B1B-44B3DA0ECA89}"/>
                </c:ext>
              </c:extLst>
            </c:dLbl>
            <c:dLbl>
              <c:idx val="46"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A-0FAE-48BE-9B1B-44B3DA0ECA8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dLblPos val="t"/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Sheet1!$A$2:$A$48</c:f>
              <c:strCache>
                <c:ptCount val="47"/>
                <c:pt idx="0">
                  <c:v>1970-71</c:v>
                </c:pt>
                <c:pt idx="10">
                  <c:v>1980-81</c:v>
                </c:pt>
                <c:pt idx="20">
                  <c:v>1990-91</c:v>
                </c:pt>
                <c:pt idx="30">
                  <c:v>2000-01</c:v>
                </c:pt>
                <c:pt idx="40">
                  <c:v>2010-11</c:v>
                </c:pt>
                <c:pt idx="46">
                  <c:v>2016-17</c:v>
                </c:pt>
              </c:strCache>
            </c:strRef>
          </c:cat>
          <c:val>
            <c:numRef>
              <c:f>Sheet1!$D$2:$D$48</c:f>
              <c:numCache>
                <c:formatCode>General</c:formatCode>
                <c:ptCount val="47"/>
                <c:pt idx="0">
                  <c:v>673</c:v>
                </c:pt>
                <c:pt idx="1">
                  <c:v>923</c:v>
                </c:pt>
                <c:pt idx="2" formatCode="#,##0">
                  <c:v>1054</c:v>
                </c:pt>
                <c:pt idx="3" formatCode="#,##0">
                  <c:v>1184</c:v>
                </c:pt>
                <c:pt idx="4" formatCode="#,##0">
                  <c:v>1196</c:v>
                </c:pt>
                <c:pt idx="5" formatCode="#,##0">
                  <c:v>1345</c:v>
                </c:pt>
                <c:pt idx="6" formatCode="#,##0">
                  <c:v>1313</c:v>
                </c:pt>
                <c:pt idx="7" formatCode="#,##0">
                  <c:v>1410</c:v>
                </c:pt>
                <c:pt idx="8" formatCode="#,##0">
                  <c:v>1595</c:v>
                </c:pt>
                <c:pt idx="9" formatCode="#,##0">
                  <c:v>1596</c:v>
                </c:pt>
                <c:pt idx="10" formatCode="#,##0">
                  <c:v>1563</c:v>
                </c:pt>
                <c:pt idx="11" formatCode="#,##0">
                  <c:v>1665</c:v>
                </c:pt>
                <c:pt idx="12" formatCode="#,##0">
                  <c:v>1543</c:v>
                </c:pt>
                <c:pt idx="13" formatCode="#,##0">
                  <c:v>1508</c:v>
                </c:pt>
                <c:pt idx="14" formatCode="#,##0">
                  <c:v>1574</c:v>
                </c:pt>
                <c:pt idx="15" formatCode="#,##0">
                  <c:v>1315</c:v>
                </c:pt>
                <c:pt idx="16" formatCode="#,##0">
                  <c:v>1270</c:v>
                </c:pt>
                <c:pt idx="17" formatCode="#,##0">
                  <c:v>1096</c:v>
                </c:pt>
                <c:pt idx="18" formatCode="#,##0">
                  <c:v>1074</c:v>
                </c:pt>
                <c:pt idx="19">
                  <c:v>903</c:v>
                </c:pt>
                <c:pt idx="20">
                  <c:v>908</c:v>
                </c:pt>
                <c:pt idx="21">
                  <c:v>932</c:v>
                </c:pt>
                <c:pt idx="22">
                  <c:v>995</c:v>
                </c:pt>
                <c:pt idx="23">
                  <c:v>793</c:v>
                </c:pt>
                <c:pt idx="24">
                  <c:v>880</c:v>
                </c:pt>
                <c:pt idx="25">
                  <c:v>798</c:v>
                </c:pt>
                <c:pt idx="26">
                  <c:v>702</c:v>
                </c:pt>
                <c:pt idx="27">
                  <c:v>635</c:v>
                </c:pt>
                <c:pt idx="28">
                  <c:v>487</c:v>
                </c:pt>
                <c:pt idx="29">
                  <c:v>491</c:v>
                </c:pt>
                <c:pt idx="30">
                  <c:v>444</c:v>
                </c:pt>
                <c:pt idx="31">
                  <c:v>495</c:v>
                </c:pt>
                <c:pt idx="32">
                  <c:v>517</c:v>
                </c:pt>
                <c:pt idx="33">
                  <c:v>556</c:v>
                </c:pt>
                <c:pt idx="34">
                  <c:v>551</c:v>
                </c:pt>
                <c:pt idx="35">
                  <c:v>418</c:v>
                </c:pt>
                <c:pt idx="36">
                  <c:v>425</c:v>
                </c:pt>
                <c:pt idx="37">
                  <c:v>389</c:v>
                </c:pt>
                <c:pt idx="38">
                  <c:v>380</c:v>
                </c:pt>
                <c:pt idx="39">
                  <c:v>416</c:v>
                </c:pt>
                <c:pt idx="40">
                  <c:v>431</c:v>
                </c:pt>
                <c:pt idx="41">
                  <c:v>421</c:v>
                </c:pt>
                <c:pt idx="42">
                  <c:v>435</c:v>
                </c:pt>
                <c:pt idx="43">
                  <c:v>402</c:v>
                </c:pt>
                <c:pt idx="44">
                  <c:v>320</c:v>
                </c:pt>
                <c:pt idx="45">
                  <c:v>303</c:v>
                </c:pt>
                <c:pt idx="46">
                  <c:v>324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5-44C4-4230-B2FD-3556ED6A5A6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78049096"/>
        <c:axId val="378053800"/>
      </c:lineChart>
      <c:catAx>
        <c:axId val="3780490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2700000" spcFirstLastPara="1" vertOverflow="ellipsis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378053800"/>
        <c:crosses val="autoZero"/>
        <c:auto val="1"/>
        <c:lblAlgn val="ctr"/>
        <c:lblOffset val="100"/>
        <c:noMultiLvlLbl val="0"/>
      </c:catAx>
      <c:valAx>
        <c:axId val="378053800"/>
        <c:scaling>
          <c:orientation val="minMax"/>
          <c:max val="10500"/>
          <c:min val="0"/>
        </c:scaling>
        <c:delete val="0"/>
        <c:axPos val="l"/>
        <c:majorGridlines>
          <c:spPr>
            <a:ln w="9525" cap="flat" cmpd="sng" algn="ctr">
              <a:solidFill>
                <a:schemeClr val="bg1">
                  <a:lumMod val="9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378049096"/>
        <c:crosses val="autoZero"/>
        <c:crossBetween val="between"/>
        <c:majorUnit val="1500"/>
        <c:minorUnit val="100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0.62037</cdr:x>
      <cdr:y>0.10124</cdr:y>
    </cdr:from>
    <cdr:to>
      <cdr:x>0.80556</cdr:x>
      <cdr:y>0.16828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5105400" y="460320"/>
          <a:ext cx="1524000" cy="30480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400" dirty="0">
              <a:solidFill>
                <a:srgbClr val="9BBB59"/>
              </a:solidFill>
              <a:latin typeface="Arial" panose="020B0604020202020204" pitchFamily="34" charset="0"/>
              <a:cs typeface="Arial" panose="020B0604020202020204" pitchFamily="34" charset="0"/>
            </a:rPr>
            <a:t>Dental Assisting 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93A3C7-2630-4191-A3F3-2EDECEDAA1E1}" type="datetimeFigureOut">
              <a:rPr lang="en-US" smtClean="0"/>
              <a:t>2/28/2018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2C56D09-0D15-43DF-8DA9-7630C8E0B1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66413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52141" cy="69342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1270" y="1014174"/>
            <a:ext cx="8229600" cy="1297214"/>
          </a:xfrm>
        </p:spPr>
        <p:txBody>
          <a:bodyPr anchor="ctr">
            <a:normAutofit/>
          </a:bodyPr>
          <a:lstStyle>
            <a:lvl1pPr algn="ctr">
              <a:defRPr sz="3600" cap="all">
                <a:latin typeface="Avenir Light"/>
                <a:cs typeface="Avenir Ligh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5670" y="288925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pic>
        <p:nvPicPr>
          <p:cNvPr id="11" name="Picture 10" descr="ADEA_logo-white-tagline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90800" y="5347396"/>
            <a:ext cx="3657600" cy="619758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0355" y="5943714"/>
            <a:ext cx="4571429" cy="914286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9152141" cy="6934200"/>
          </a:xfrm>
          <a:prstGeom prst="rect">
            <a:avLst/>
          </a:prstGeom>
        </p:spPr>
      </p:pic>
      <p:pic>
        <p:nvPicPr>
          <p:cNvPr id="9" name="Picture 8" descr="ADEA_logo-white-tagline.png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590800" y="5347396"/>
            <a:ext cx="3657600" cy="619758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0355" y="5943714"/>
            <a:ext cx="4571429" cy="9142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1711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19250"/>
            <a:ext cx="8229600" cy="316637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8" name="Picture 7" descr="ADEA_logo-white-tagline.pn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929691" y="6464808"/>
            <a:ext cx="1914029" cy="324321"/>
          </a:xfrm>
          <a:prstGeom prst="rect">
            <a:avLst/>
          </a:prstGeom>
        </p:spPr>
      </p:pic>
      <p:pic>
        <p:nvPicPr>
          <p:cNvPr id="5" name="Picture 4"/>
          <p:cNvPicPr>
            <a:picLocks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6400800"/>
            <a:ext cx="9144000" cy="457200"/>
          </a:xfrm>
          <a:prstGeom prst="rect">
            <a:avLst/>
          </a:prstGeom>
        </p:spPr>
      </p:pic>
      <p:pic>
        <p:nvPicPr>
          <p:cNvPr id="6" name="Picture 5" descr="ADEA_logo-white-tagline.pn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929691" y="6464808"/>
            <a:ext cx="1914029" cy="324321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25965"/>
            <a:ext cx="4010025" cy="802005"/>
          </a:xfrm>
          <a:prstGeom prst="rect">
            <a:avLst/>
          </a:prstGeom>
        </p:spPr>
      </p:pic>
      <p:sp>
        <p:nvSpPr>
          <p:cNvPr id="9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0755452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r>
              <a:rPr lang="en-US">
                <a:solidFill>
                  <a:prstClr val="black">
                    <a:tint val="75000"/>
                  </a:prstClr>
                </a:solidFill>
              </a:rPr>
              <a:t>American Dental Education Association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C6642953-EB25-364F-98E1-6322234C593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45720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04815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hf sldNum="0" hdr="0" dt="0"/>
  <p:txStyles>
    <p:titleStyle>
      <a:lvl1pPr algn="l" defTabSz="457200" rtl="0" eaLnBrk="1" latinLnBrk="0" hangingPunct="1">
        <a:spcBef>
          <a:spcPct val="0"/>
        </a:spcBef>
        <a:buNone/>
        <a:defRPr sz="4400" kern="1200">
          <a:solidFill>
            <a:schemeClr val="bg1"/>
          </a:solidFill>
          <a:latin typeface="Avenir Book"/>
          <a:ea typeface="+mj-ea"/>
          <a:cs typeface="Avenir Book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Avenir Light"/>
          <a:ea typeface="+mn-ea"/>
          <a:cs typeface="Avenir Light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Avenir Light"/>
          <a:ea typeface="+mn-ea"/>
          <a:cs typeface="Avenir Light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Avenir Light"/>
          <a:ea typeface="+mn-ea"/>
          <a:cs typeface="Avenir Light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Avenir Light"/>
          <a:ea typeface="+mn-ea"/>
          <a:cs typeface="Avenir Light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Avenir Light"/>
          <a:ea typeface="+mn-ea"/>
          <a:cs typeface="Avenir Light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/>
          <p:nvPr>
            <p:extLst>
              <p:ext uri="{D42A27DB-BD31-4B8C-83A1-F6EECF244321}">
                <p14:modId xmlns:p14="http://schemas.microsoft.com/office/powerpoint/2010/main" val="1695746225"/>
              </p:ext>
            </p:extLst>
          </p:nvPr>
        </p:nvGraphicFramePr>
        <p:xfrm>
          <a:off x="457200" y="1395867"/>
          <a:ext cx="8229600" cy="4546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US" sz="2400" b="1" dirty="0">
                <a:solidFill>
                  <a:schemeClr val="tx1"/>
                </a:solidFill>
                <a:ea typeface="MS PGothic" pitchFamily="34" charset="-128"/>
              </a:rPr>
              <a:t>First-Year Enrollment in Allied Dental Education Programs, 1970-71 </a:t>
            </a:r>
            <a:r>
              <a:rPr lang="en-US" sz="2400" b="1" dirty="0">
                <a:solidFill>
                  <a:schemeClr val="tx1"/>
                </a:solidFill>
              </a:rPr>
              <a:t>to 2016-</a:t>
            </a:r>
            <a:r>
              <a:rPr lang="en-US" sz="2400" b="1" dirty="0">
                <a:solidFill>
                  <a:schemeClr val="tx1"/>
                </a:solidFill>
                <a:ea typeface="MS PGothic" pitchFamily="34" charset="-128"/>
              </a:rPr>
              <a:t>2017</a:t>
            </a:r>
          </a:p>
        </p:txBody>
      </p:sp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428995" y="6078573"/>
            <a:ext cx="8601075" cy="246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altLang="en-US" sz="10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Source: American Dental Association, Health Policy Institute, Surveys of Dental Assisting Education Programs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324600" y="3351282"/>
            <a:ext cx="140936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4F81B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Dental Hygiene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638800" y="4373562"/>
            <a:ext cx="26077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4BACC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Dental Laboratory Technology </a:t>
            </a:r>
          </a:p>
        </p:txBody>
      </p:sp>
    </p:spTree>
    <p:extLst>
      <p:ext uri="{BB962C8B-B14F-4D97-AF65-F5344CB8AC3E}">
        <p14:creationId xmlns:p14="http://schemas.microsoft.com/office/powerpoint/2010/main" val="34016275"/>
      </p:ext>
    </p:extLst>
  </p:cSld>
  <p:clrMapOvr>
    <a:masterClrMapping/>
  </p:clrMapOvr>
</p:sld>
</file>

<file path=ppt/theme/theme1.xml><?xml version="1.0" encoding="utf-8"?>
<a:theme xmlns:a="http://schemas.openxmlformats.org/drawingml/2006/main" name="POWERPOINT TWO - V2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142</TotalTime>
  <Words>52</Words>
  <Application>Microsoft Office PowerPoint</Application>
  <PresentationFormat>On-screen Show (4:3)</PresentationFormat>
  <Paragraphs>23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MS PGothic</vt:lpstr>
      <vt:lpstr>Arial</vt:lpstr>
      <vt:lpstr>Avenir Book</vt:lpstr>
      <vt:lpstr>Avenir Light</vt:lpstr>
      <vt:lpstr>Calibri</vt:lpstr>
      <vt:lpstr>POWERPOINT TWO - V2</vt:lpstr>
      <vt:lpstr>First-Year Enrollment in Allied Dental Education Programs, 1970-71 to 2016-2017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First-Year Enrollment in Accredited Allied Dental Education Programs,1970‒2012</dc:title>
  <dc:creator>Asguet, Emmanuel</dc:creator>
  <cp:lastModifiedBy>Dangi, Roshani</cp:lastModifiedBy>
  <cp:revision>25</cp:revision>
  <dcterms:created xsi:type="dcterms:W3CDTF">2013-12-05T19:48:06Z</dcterms:created>
  <dcterms:modified xsi:type="dcterms:W3CDTF">2018-02-28T17:13:25Z</dcterms:modified>
</cp:coreProperties>
</file>