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09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7781180130263"/>
          <c:y val="6.3351536703073391E-2"/>
          <c:w val="0.8519851511616604"/>
          <c:h val="0.69423207179747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4.4992344706911637E-2"/>
                  <c:y val="-4.92068834137668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58-4494-9853-E2FFBCD69C1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  <c:pt idx="7">
                  <c:v>2009-10</c:v>
                </c:pt>
                <c:pt idx="8">
                  <c:v>2010-11</c:v>
                </c:pt>
                <c:pt idx="9">
                  <c:v>2011-12</c:v>
                </c:pt>
                <c:pt idx="10">
                  <c:v>2012-13</c:v>
                </c:pt>
                <c:pt idx="11">
                  <c:v>2013-14</c:v>
                </c:pt>
                <c:pt idx="12">
                  <c:v>2014-15</c:v>
                </c:pt>
                <c:pt idx="13">
                  <c:v>2015-16</c:v>
                </c:pt>
                <c:pt idx="14">
                  <c:v>2016-17</c:v>
                </c:pt>
              </c:strCache>
            </c:strRef>
          </c:cat>
          <c:val>
            <c:numRef>
              <c:f>Sheet1!$B$2:$B$16</c:f>
              <c:numCache>
                <c:formatCode>#,##0</c:formatCode>
                <c:ptCount val="15"/>
                <c:pt idx="0">
                  <c:v>11954</c:v>
                </c:pt>
                <c:pt idx="1">
                  <c:v>13042</c:v>
                </c:pt>
                <c:pt idx="2">
                  <c:v>13506</c:v>
                </c:pt>
                <c:pt idx="3">
                  <c:v>14663</c:v>
                </c:pt>
                <c:pt idx="4">
                  <c:v>15264</c:v>
                </c:pt>
                <c:pt idx="5">
                  <c:v>14967</c:v>
                </c:pt>
                <c:pt idx="6">
                  <c:v>15530</c:v>
                </c:pt>
                <c:pt idx="7">
                  <c:v>18273</c:v>
                </c:pt>
                <c:pt idx="8">
                  <c:v>18642</c:v>
                </c:pt>
                <c:pt idx="9">
                  <c:v>18707</c:v>
                </c:pt>
                <c:pt idx="10">
                  <c:v>16944</c:v>
                </c:pt>
                <c:pt idx="11">
                  <c:v>15300</c:v>
                </c:pt>
                <c:pt idx="12">
                  <c:v>15157</c:v>
                </c:pt>
                <c:pt idx="13" formatCode="General">
                  <c:v>13833</c:v>
                </c:pt>
                <c:pt idx="14" formatCode="General">
                  <c:v>12899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58-4494-9853-E2FFBCD69C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Students Accepted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  <c:pt idx="7">
                  <c:v>2009-10</c:v>
                </c:pt>
                <c:pt idx="8">
                  <c:v>2010-11</c:v>
                </c:pt>
                <c:pt idx="9">
                  <c:v>2011-12</c:v>
                </c:pt>
                <c:pt idx="10">
                  <c:v>2012-13</c:v>
                </c:pt>
                <c:pt idx="11">
                  <c:v>2013-14</c:v>
                </c:pt>
                <c:pt idx="12">
                  <c:v>2014-15</c:v>
                </c:pt>
                <c:pt idx="13">
                  <c:v>2015-16</c:v>
                </c:pt>
                <c:pt idx="14">
                  <c:v>2016-17</c:v>
                </c:pt>
              </c:strCache>
            </c:strRef>
          </c:cat>
          <c:val>
            <c:numRef>
              <c:f>Sheet1!$C$2:$C$16</c:f>
              <c:numCache>
                <c:formatCode>#,##0</c:formatCode>
                <c:ptCount val="15"/>
                <c:pt idx="0">
                  <c:v>8260</c:v>
                </c:pt>
                <c:pt idx="1">
                  <c:v>8623</c:v>
                </c:pt>
                <c:pt idx="2">
                  <c:v>9335</c:v>
                </c:pt>
                <c:pt idx="3">
                  <c:v>10075</c:v>
                </c:pt>
                <c:pt idx="4">
                  <c:v>10528</c:v>
                </c:pt>
                <c:pt idx="5">
                  <c:v>10727</c:v>
                </c:pt>
                <c:pt idx="6">
                  <c:v>10614</c:v>
                </c:pt>
                <c:pt idx="7">
                  <c:v>11998</c:v>
                </c:pt>
                <c:pt idx="8">
                  <c:v>11952</c:v>
                </c:pt>
                <c:pt idx="9">
                  <c:v>11927</c:v>
                </c:pt>
                <c:pt idx="10">
                  <c:v>10897</c:v>
                </c:pt>
                <c:pt idx="11">
                  <c:v>9630</c:v>
                </c:pt>
                <c:pt idx="12">
                  <c:v>9290</c:v>
                </c:pt>
                <c:pt idx="13" formatCode="General">
                  <c:v>8655</c:v>
                </c:pt>
                <c:pt idx="14" formatCode="General">
                  <c:v>8378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58-4494-9853-E2FFBCD69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771664"/>
        <c:axId val="178773624"/>
      </c:lineChart>
      <c:catAx>
        <c:axId val="17877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8773624"/>
        <c:crosses val="autoZero"/>
        <c:auto val="1"/>
        <c:lblAlgn val="ctr"/>
        <c:lblOffset val="100"/>
        <c:noMultiLvlLbl val="0"/>
      </c:catAx>
      <c:valAx>
        <c:axId val="178773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8771664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0.66667</cdr:x>
      <cdr:y>0.20968</cdr:y>
    </cdr:from>
    <cdr:to>
      <cdr:x>0.77778</cdr:x>
      <cdr:y>0.40323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86400" y="990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0.58333</cdr:x>
      <cdr:y>0.12903</cdr:y>
    </cdr:from>
    <cdr:to>
      <cdr:x>0.69444</cdr:x>
      <cdr:y>0.19355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00600" y="609600"/>
          <a:ext cx="914391" cy="3048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Applications</a:t>
          </a:r>
          <a:r>
            <a:rPr lang="en-US" sz="1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cdr:txBody>
    </cdr:sp>
  </cdr:relSizeAnchor>
  <cdr:relSizeAnchor xmlns:cdr="http://schemas.openxmlformats.org/drawingml/2006/chartDrawing">
    <cdr:from>
      <cdr:x>0.01852</cdr:x>
      <cdr:y>0.94193</cdr:y>
    </cdr:from>
    <cdr:to>
      <cdr:x>0.64228</cdr:x>
      <cdr:y>1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B0C2A047-1DB7-4EAC-ADE9-460C2A5EF0E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52400" y="4234729"/>
          <a:ext cx="5133295" cy="261071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39ED2-12CC-4CFA-93EF-F71B6FBC1C04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671DB-3118-4F71-88AE-346D3B367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8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2141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270" y="1014174"/>
            <a:ext cx="8229600" cy="1297214"/>
          </a:xfrm>
        </p:spPr>
        <p:txBody>
          <a:bodyPr anchor="ctr">
            <a:normAutofit/>
          </a:bodyPr>
          <a:lstStyle>
            <a:lvl1pPr algn="ctr">
              <a:defRPr sz="3600" cap="all">
                <a:latin typeface="Avenir Light"/>
                <a:cs typeface="Avenir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5670" y="28892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ADEA_logo-white-tagl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5347396"/>
            <a:ext cx="3657600" cy="6197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5" y="5943714"/>
            <a:ext cx="4571429" cy="9142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52141" cy="6934200"/>
          </a:xfrm>
          <a:prstGeom prst="rect">
            <a:avLst/>
          </a:prstGeom>
        </p:spPr>
      </p:pic>
      <p:pic>
        <p:nvPicPr>
          <p:cNvPr id="9" name="Picture 8" descr="ADEA_logo-white-tagline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90800" y="5347396"/>
            <a:ext cx="3657600" cy="6197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5" y="5943714"/>
            <a:ext cx="4571429" cy="9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0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9250"/>
            <a:ext cx="8229600" cy="31663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DEA_logo-white-taglin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29691" y="6464808"/>
            <a:ext cx="1914029" cy="324321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pic>
        <p:nvPicPr>
          <p:cNvPr id="6" name="Picture 5" descr="ADEA_logo-white-taglin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29691" y="6464808"/>
            <a:ext cx="1914029" cy="3243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965"/>
            <a:ext cx="4010025" cy="802005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886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r>
              <a:rPr lang="en-US">
                <a:solidFill>
                  <a:prstClr val="black">
                    <a:tint val="75000"/>
                  </a:prstClr>
                </a:solidFill>
              </a:rPr>
              <a:t>American Dental Education Association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6642953-EB25-364F-98E1-6322234C5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46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venir Book"/>
          <a:ea typeface="+mj-ea"/>
          <a:cs typeface="Avenir Boo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venir Light"/>
          <a:ea typeface="+mn-ea"/>
          <a:cs typeface="Avenir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venir Light"/>
          <a:ea typeface="+mn-ea"/>
          <a:cs typeface="Avenir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venir Light"/>
          <a:ea typeface="+mn-ea"/>
          <a:cs typeface="Avenir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venir Light"/>
          <a:ea typeface="+mn-ea"/>
          <a:cs typeface="Avenir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venir Light"/>
          <a:ea typeface="+mn-ea"/>
          <a:cs typeface="Avenir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922815"/>
              </p:ext>
            </p:extLst>
          </p:nvPr>
        </p:nvGraphicFramePr>
        <p:xfrm>
          <a:off x="457200" y="1226634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229600" cy="1143000"/>
          </a:xfrm>
        </p:spPr>
        <p:txBody>
          <a:bodyPr lIns="92075" tIns="46038" rIns="92075" bIns="46038"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ea typeface="ＭＳ Ｐゴシック" pitchFamily="34" charset="-128"/>
              </a:rPr>
              <a:t>Number of Applications and Number of Students Accepted into Accredited Dental Assisting Programs, 2002-03 to 2016-17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00031" y="3505200"/>
            <a:ext cx="1571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en-US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Accepted</a:t>
            </a:r>
          </a:p>
        </p:txBody>
      </p:sp>
    </p:spTree>
    <p:extLst>
      <p:ext uri="{BB962C8B-B14F-4D97-AF65-F5344CB8AC3E}">
        <p14:creationId xmlns:p14="http://schemas.microsoft.com/office/powerpoint/2010/main" val="363649871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WO -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Avenir Book</vt:lpstr>
      <vt:lpstr>Avenir Light</vt:lpstr>
      <vt:lpstr>Calibri</vt:lpstr>
      <vt:lpstr>POWERPOINT TWO - V2</vt:lpstr>
      <vt:lpstr>Number of Applications and Number of Students Accepted into Accredited Dental Assisting Programs, 2002-03 to 2016-17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and Type of Accredited Allied Dental Education Programs,1970‒2012</dc:title>
  <dc:creator>Asguet, Emmanuel</dc:creator>
  <cp:lastModifiedBy>Dangi, Roshani</cp:lastModifiedBy>
  <cp:revision>27</cp:revision>
  <dcterms:created xsi:type="dcterms:W3CDTF">2013-12-05T19:36:44Z</dcterms:created>
  <dcterms:modified xsi:type="dcterms:W3CDTF">2018-02-28T17:12:35Z</dcterms:modified>
</cp:coreProperties>
</file>