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4"/>
    <p:sldMasterId id="2147483655" r:id="rId5"/>
    <p:sldMasterId id="2147483657" r:id="rId6"/>
    <p:sldMasterId id="2147483659" r:id="rId7"/>
    <p:sldMasterId id="2147483662" r:id="rId8"/>
  </p:sldMasterIdLst>
  <p:notesMasterIdLst>
    <p:notesMasterId r:id="rId25"/>
  </p:notesMasterIdLst>
  <p:sldIdLst>
    <p:sldId id="256" r:id="rId9"/>
    <p:sldId id="264" r:id="rId10"/>
    <p:sldId id="257" r:id="rId11"/>
    <p:sldId id="276" r:id="rId12"/>
    <p:sldId id="259" r:id="rId13"/>
    <p:sldId id="277" r:id="rId14"/>
    <p:sldId id="278" r:id="rId15"/>
    <p:sldId id="271" r:id="rId16"/>
    <p:sldId id="268" r:id="rId17"/>
    <p:sldId id="269" r:id="rId18"/>
    <p:sldId id="275" r:id="rId19"/>
    <p:sldId id="273" r:id="rId20"/>
    <p:sldId id="279" r:id="rId21"/>
    <p:sldId id="266" r:id="rId22"/>
    <p:sldId id="265" r:id="rId23"/>
    <p:sldId id="270" r:id="rId24"/>
  </p:sldIdLst>
  <p:sldSz cx="12192000" cy="6858000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8380143-BD19-5D67-489C-5A1476393145}" name="Kimner, Susan" initials="KS" userId="S::KimnerS@adea.org::2b742054-d310-43a2-aa35-6ffe5f8c018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ng, Nancy" initials="LN" lastIdx="14" clrIdx="0">
    <p:extLst>
      <p:ext uri="{19B8F6BF-5375-455C-9EA6-DF929625EA0E}">
        <p15:presenceInfo xmlns:p15="http://schemas.microsoft.com/office/powerpoint/2012/main" userId="S-1-5-21-837765318-1294209847-1848903544-5171" providerId="AD"/>
      </p:ext>
    </p:extLst>
  </p:cmAuthor>
  <p:cmAuthor id="2" name="Murgai, Puja" initials="MP" lastIdx="2" clrIdx="1">
    <p:extLst>
      <p:ext uri="{19B8F6BF-5375-455C-9EA6-DF929625EA0E}">
        <p15:presenceInfo xmlns:p15="http://schemas.microsoft.com/office/powerpoint/2012/main" userId="S-1-5-21-837765318-1294209847-1848903544-71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FCD98A-0646-429F-9DEA-153A1BBEB886}" v="13" dt="2025-06-06T17:37:07.9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notesMaster" Target="notesMasters/notesMaster1.xml"/><Relationship Id="rId33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imner, Susan" userId="2b742054-d310-43a2-aa35-6ffe5f8c0184" providerId="ADAL" clId="{29FCD98A-0646-429F-9DEA-153A1BBEB886}"/>
    <pc:docChg chg="undo custSel modSld delMainMaster modMainMaster modNotesMaster">
      <pc:chgData name="Kimner, Susan" userId="2b742054-d310-43a2-aa35-6ffe5f8c0184" providerId="ADAL" clId="{29FCD98A-0646-429F-9DEA-153A1BBEB886}" dt="2025-06-11T14:20:41.082" v="294" actId="20577"/>
      <pc:docMkLst>
        <pc:docMk/>
      </pc:docMkLst>
      <pc:sldChg chg="modSp mod modClrScheme chgLayout">
        <pc:chgData name="Kimner, Susan" userId="2b742054-d310-43a2-aa35-6ffe5f8c0184" providerId="ADAL" clId="{29FCD98A-0646-429F-9DEA-153A1BBEB886}" dt="2025-06-06T17:32:43.044" v="73" actId="14100"/>
        <pc:sldMkLst>
          <pc:docMk/>
          <pc:sldMk cId="0" sldId="256"/>
        </pc:sldMkLst>
        <pc:spChg chg="mod ord">
          <ac:chgData name="Kimner, Susan" userId="2b742054-d310-43a2-aa35-6ffe5f8c0184" providerId="ADAL" clId="{29FCD98A-0646-429F-9DEA-153A1BBEB886}" dt="2025-06-06T17:32:43.044" v="73" actId="14100"/>
          <ac:spMkLst>
            <pc:docMk/>
            <pc:sldMk cId="0" sldId="256"/>
            <ac:spMk id="2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32:33.849" v="71" actId="1076"/>
          <ac:spMkLst>
            <pc:docMk/>
            <pc:sldMk cId="0" sldId="256"/>
            <ac:spMk id="3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35:18.523" v="88" actId="1076"/>
        <pc:sldMkLst>
          <pc:docMk/>
          <pc:sldMk cId="0" sldId="257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0" sldId="257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34:08.975" v="79" actId="948"/>
          <ac:spMkLst>
            <pc:docMk/>
            <pc:sldMk cId="0" sldId="257"/>
            <ac:spMk id="5" creationId="{00000000-0000-0000-0000-000000000000}"/>
          </ac:spMkLst>
        </pc:spChg>
        <pc:spChg chg="mod">
          <ac:chgData name="Kimner, Susan" userId="2b742054-d310-43a2-aa35-6ffe5f8c0184" providerId="ADAL" clId="{29FCD98A-0646-429F-9DEA-153A1BBEB886}" dt="2025-06-06T17:35:18.523" v="88" actId="1076"/>
          <ac:spMkLst>
            <pc:docMk/>
            <pc:sldMk cId="0" sldId="257"/>
            <ac:spMk id="7" creationId="{00000000-0000-0000-0000-000000000000}"/>
          </ac:spMkLst>
        </pc:spChg>
      </pc:sldChg>
      <pc:sldChg chg="addSp delSp modSp mod modClrScheme chgLayout">
        <pc:chgData name="Kimner, Susan" userId="2b742054-d310-43a2-aa35-6ffe5f8c0184" providerId="ADAL" clId="{29FCD98A-0646-429F-9DEA-153A1BBEB886}" dt="2025-06-06T17:53:09.125" v="243" actId="207"/>
        <pc:sldMkLst>
          <pc:docMk/>
          <pc:sldMk cId="3856055227" sldId="259"/>
        </pc:sldMkLst>
        <pc:spChg chg="mod ord">
          <ac:chgData name="Kimner, Susan" userId="2b742054-d310-43a2-aa35-6ffe5f8c0184" providerId="ADAL" clId="{29FCD98A-0646-429F-9DEA-153A1BBEB886}" dt="2025-06-06T17:35:45.441" v="91" actId="6549"/>
          <ac:spMkLst>
            <pc:docMk/>
            <pc:sldMk cId="3856055227" sldId="259"/>
            <ac:spMk id="4" creationId="{00000000-0000-0000-0000-000000000000}"/>
          </ac:spMkLst>
        </pc:spChg>
        <pc:graphicFrameChg chg="mod modGraphic">
          <ac:chgData name="Kimner, Susan" userId="2b742054-d310-43a2-aa35-6ffe5f8c0184" providerId="ADAL" clId="{29FCD98A-0646-429F-9DEA-153A1BBEB886}" dt="2025-06-06T17:53:09.125" v="243" actId="207"/>
          <ac:graphicFrameMkLst>
            <pc:docMk/>
            <pc:sldMk cId="3856055227" sldId="259"/>
            <ac:graphicFrameMk id="10" creationId="{00000000-0000-0000-0000-000000000000}"/>
          </ac:graphicFrameMkLst>
        </pc:graphicFrameChg>
      </pc:sldChg>
      <pc:sldChg chg="modSp mod modClrScheme chgLayout">
        <pc:chgData name="Kimner, Susan" userId="2b742054-d310-43a2-aa35-6ffe5f8c0184" providerId="ADAL" clId="{29FCD98A-0646-429F-9DEA-153A1BBEB886}" dt="2025-06-06T17:53:19.845" v="244" actId="207"/>
        <pc:sldMkLst>
          <pc:docMk/>
          <pc:sldMk cId="2227885139" sldId="264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2227885139" sldId="264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53:19.845" v="244" actId="207"/>
          <ac:spMkLst>
            <pc:docMk/>
            <pc:sldMk cId="2227885139" sldId="264"/>
            <ac:spMk id="5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55:34.964" v="254" actId="207"/>
        <pc:sldMkLst>
          <pc:docMk/>
          <pc:sldMk cId="2788685273" sldId="265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2788685273" sldId="265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50:42.554" v="213" actId="179"/>
          <ac:spMkLst>
            <pc:docMk/>
            <pc:sldMk cId="2788685273" sldId="265"/>
            <ac:spMk id="5" creationId="{00000000-0000-0000-0000-000000000000}"/>
          </ac:spMkLst>
        </pc:spChg>
        <pc:spChg chg="mod">
          <ac:chgData name="Kimner, Susan" userId="2b742054-d310-43a2-aa35-6ffe5f8c0184" providerId="ADAL" clId="{29FCD98A-0646-429F-9DEA-153A1BBEB886}" dt="2025-06-06T17:55:34.964" v="254" actId="207"/>
          <ac:spMkLst>
            <pc:docMk/>
            <pc:sldMk cId="2788685273" sldId="265"/>
            <ac:spMk id="6" creationId="{BEDA3128-76A5-70A1-36F6-9670AA1C554D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55:23.669" v="253" actId="207"/>
        <pc:sldMkLst>
          <pc:docMk/>
          <pc:sldMk cId="1884379330" sldId="266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1884379330" sldId="266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55:23.669" v="253" actId="207"/>
          <ac:spMkLst>
            <pc:docMk/>
            <pc:sldMk cId="1884379330" sldId="266"/>
            <ac:spMk id="5" creationId="{00000000-0000-0000-0000-000000000000}"/>
          </ac:spMkLst>
        </pc:spChg>
        <pc:spChg chg="mod">
          <ac:chgData name="Kimner, Susan" userId="2b742054-d310-43a2-aa35-6ffe5f8c0184" providerId="ADAL" clId="{29FCD98A-0646-429F-9DEA-153A1BBEB886}" dt="2025-06-06T17:49:16.624" v="202" actId="1076"/>
          <ac:spMkLst>
            <pc:docMk/>
            <pc:sldMk cId="1884379330" sldId="266"/>
            <ac:spMk id="6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54:34.805" v="248" actId="207"/>
        <pc:sldMkLst>
          <pc:docMk/>
          <pc:sldMk cId="2771995068" sldId="268"/>
        </pc:sldMkLst>
        <pc:spChg chg="mod">
          <ac:chgData name="Kimner, Susan" userId="2b742054-d310-43a2-aa35-6ffe5f8c0184" providerId="ADAL" clId="{29FCD98A-0646-429F-9DEA-153A1BBEB886}" dt="2025-06-06T17:40:52.153" v="133" actId="1076"/>
          <ac:spMkLst>
            <pc:docMk/>
            <pc:sldMk cId="2771995068" sldId="268"/>
            <ac:spMk id="2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42:28.531" v="139" actId="255"/>
          <ac:spMkLst>
            <pc:docMk/>
            <pc:sldMk cId="2771995068" sldId="268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54:34.805" v="248" actId="207"/>
          <ac:spMkLst>
            <pc:docMk/>
            <pc:sldMk cId="2771995068" sldId="268"/>
            <ac:spMk id="5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11T14:20:21.924" v="293" actId="20577"/>
        <pc:sldMkLst>
          <pc:docMk/>
          <pc:sldMk cId="197083897" sldId="269"/>
        </pc:sldMkLst>
        <pc:spChg chg="mod">
          <ac:chgData name="Kimner, Susan" userId="2b742054-d310-43a2-aa35-6ffe5f8c0184" providerId="ADAL" clId="{29FCD98A-0646-429F-9DEA-153A1BBEB886}" dt="2025-06-06T17:43:15.993" v="145" actId="1076"/>
          <ac:spMkLst>
            <pc:docMk/>
            <pc:sldMk cId="197083897" sldId="269"/>
            <ac:spMk id="2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11T14:20:21.924" v="293" actId="20577"/>
          <ac:spMkLst>
            <pc:docMk/>
            <pc:sldMk cId="197083897" sldId="269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11T14:20:12.922" v="291" actId="20577"/>
          <ac:spMkLst>
            <pc:docMk/>
            <pc:sldMk cId="197083897" sldId="269"/>
            <ac:spMk id="5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51:41.875" v="241" actId="20577"/>
        <pc:sldMkLst>
          <pc:docMk/>
          <pc:sldMk cId="643416457" sldId="270"/>
        </pc:sldMkLst>
        <pc:spChg chg="mod ord">
          <ac:chgData name="Kimner, Susan" userId="2b742054-d310-43a2-aa35-6ffe5f8c0184" providerId="ADAL" clId="{29FCD98A-0646-429F-9DEA-153A1BBEB886}" dt="2025-06-06T17:51:41.875" v="241" actId="20577"/>
          <ac:spMkLst>
            <pc:docMk/>
            <pc:sldMk cId="643416457" sldId="270"/>
            <ac:spMk id="2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51:37.900" v="240" actId="1036"/>
          <ac:spMkLst>
            <pc:docMk/>
            <pc:sldMk cId="643416457" sldId="270"/>
            <ac:spMk id="3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40:34.674" v="132" actId="948"/>
        <pc:sldMkLst>
          <pc:docMk/>
          <pc:sldMk cId="2515899750" sldId="271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2515899750" sldId="271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40:34.674" v="132" actId="948"/>
          <ac:spMkLst>
            <pc:docMk/>
            <pc:sldMk cId="2515899750" sldId="271"/>
            <ac:spMk id="5" creationId="{00000000-0000-0000-0000-000000000000}"/>
          </ac:spMkLst>
        </pc:spChg>
        <pc:spChg chg="mod">
          <ac:chgData name="Kimner, Susan" userId="2b742054-d310-43a2-aa35-6ffe5f8c0184" providerId="ADAL" clId="{29FCD98A-0646-429F-9DEA-153A1BBEB886}" dt="2025-06-06T17:39:23.712" v="127" actId="1076"/>
          <ac:spMkLst>
            <pc:docMk/>
            <pc:sldMk cId="2515899750" sldId="271"/>
            <ac:spMk id="6" creationId="{B9856A81-92F7-23AB-B339-8D3F09C5093F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46:19.013" v="173" actId="6549"/>
        <pc:sldMkLst>
          <pc:docMk/>
          <pc:sldMk cId="891073300" sldId="273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891073300" sldId="273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46:19.013" v="173" actId="6549"/>
          <ac:spMkLst>
            <pc:docMk/>
            <pc:sldMk cId="891073300" sldId="273"/>
            <ac:spMk id="5" creationId="{00000000-0000-0000-0000-000000000000}"/>
          </ac:spMkLst>
        </pc:spChg>
        <pc:spChg chg="mod">
          <ac:chgData name="Kimner, Susan" userId="2b742054-d310-43a2-aa35-6ffe5f8c0184" providerId="ADAL" clId="{29FCD98A-0646-429F-9DEA-153A1BBEB886}" dt="2025-06-06T17:44:50.061" v="156" actId="1076"/>
          <ac:spMkLst>
            <pc:docMk/>
            <pc:sldMk cId="891073300" sldId="273"/>
            <ac:spMk id="6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53:57.298" v="245" actId="948"/>
        <pc:sldMkLst>
          <pc:docMk/>
          <pc:sldMk cId="851782649" sldId="275"/>
        </pc:sldMkLst>
        <pc:spChg chg="mod ord">
          <ac:chgData name="Kimner, Susan" userId="2b742054-d310-43a2-aa35-6ffe5f8c0184" providerId="ADAL" clId="{29FCD98A-0646-429F-9DEA-153A1BBEB886}" dt="2025-06-06T17:53:57.298" v="245" actId="948"/>
          <ac:spMkLst>
            <pc:docMk/>
            <pc:sldMk cId="851782649" sldId="275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44:05.262" v="154" actId="179"/>
          <ac:spMkLst>
            <pc:docMk/>
            <pc:sldMk cId="851782649" sldId="275"/>
            <ac:spMk id="5" creationId="{00000000-0000-0000-0000-000000000000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35:33.840" v="90" actId="1076"/>
        <pc:sldMkLst>
          <pc:docMk/>
          <pc:sldMk cId="1555425963" sldId="276"/>
        </pc:sldMkLst>
        <pc:spChg chg="mod ord">
          <ac:chgData name="Kimner, Susan" userId="2b742054-d310-43a2-aa35-6ffe5f8c0184" providerId="ADAL" clId="{29FCD98A-0646-429F-9DEA-153A1BBEB886}" dt="2025-06-06T17:34:50.413" v="81" actId="14100"/>
          <ac:spMkLst>
            <pc:docMk/>
            <pc:sldMk cId="1555425963" sldId="276"/>
            <ac:spMk id="2" creationId="{DB52470B-703B-2AF4-C7C3-82558597F1C2}"/>
          </ac:spMkLst>
        </pc:spChg>
        <pc:spChg chg="mod ord">
          <ac:chgData name="Kimner, Susan" userId="2b742054-d310-43a2-aa35-6ffe5f8c0184" providerId="ADAL" clId="{29FCD98A-0646-429F-9DEA-153A1BBEB886}" dt="2025-06-06T17:34:58.926" v="84" actId="1076"/>
          <ac:spMkLst>
            <pc:docMk/>
            <pc:sldMk cId="1555425963" sldId="276"/>
            <ac:spMk id="3" creationId="{CD7A0370-8DE5-D789-CD35-96A6E1D5799C}"/>
          </ac:spMkLst>
        </pc:spChg>
        <pc:spChg chg="mod ord">
          <ac:chgData name="Kimner, Susan" userId="2b742054-d310-43a2-aa35-6ffe5f8c0184" providerId="ADAL" clId="{29FCD98A-0646-429F-9DEA-153A1BBEB886}" dt="2025-06-06T17:34:34.008" v="80" actId="255"/>
          <ac:spMkLst>
            <pc:docMk/>
            <pc:sldMk cId="1555425963" sldId="276"/>
            <ac:spMk id="4" creationId="{E839E1AC-2D66-C981-301E-464DDF258161}"/>
          </ac:spMkLst>
        </pc:spChg>
        <pc:spChg chg="mod">
          <ac:chgData name="Kimner, Susan" userId="2b742054-d310-43a2-aa35-6ffe5f8c0184" providerId="ADAL" clId="{29FCD98A-0646-429F-9DEA-153A1BBEB886}" dt="2025-06-06T17:35:33.840" v="90" actId="1076"/>
          <ac:spMkLst>
            <pc:docMk/>
            <pc:sldMk cId="1555425963" sldId="276"/>
            <ac:spMk id="6" creationId="{BB4EB895-6A5D-A202-C2CA-F8E109F08701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38:18.836" v="115" actId="1076"/>
        <pc:sldMkLst>
          <pc:docMk/>
          <pc:sldMk cId="421786663" sldId="277"/>
        </pc:sldMkLst>
        <pc:spChg chg="mod ord">
          <ac:chgData name="Kimner, Susan" userId="2b742054-d310-43a2-aa35-6ffe5f8c0184" providerId="ADAL" clId="{29FCD98A-0646-429F-9DEA-153A1BBEB886}" dt="2025-06-06T17:37:32.341" v="108" actId="255"/>
          <ac:spMkLst>
            <pc:docMk/>
            <pc:sldMk cId="421786663" sldId="277"/>
            <ac:spMk id="4" creationId="{00000000-0000-0000-0000-000000000000}"/>
          </ac:spMkLst>
        </pc:spChg>
        <pc:spChg chg="mod ord">
          <ac:chgData name="Kimner, Susan" userId="2b742054-d310-43a2-aa35-6ffe5f8c0184" providerId="ADAL" clId="{29FCD98A-0646-429F-9DEA-153A1BBEB886}" dt="2025-06-06T17:37:54.962" v="111" actId="14100"/>
          <ac:spMkLst>
            <pc:docMk/>
            <pc:sldMk cId="421786663" sldId="277"/>
            <ac:spMk id="5" creationId="{00000000-0000-0000-0000-000000000000}"/>
          </ac:spMkLst>
        </pc:spChg>
        <pc:spChg chg="mod">
          <ac:chgData name="Kimner, Susan" userId="2b742054-d310-43a2-aa35-6ffe5f8c0184" providerId="ADAL" clId="{29FCD98A-0646-429F-9DEA-153A1BBEB886}" dt="2025-06-06T17:38:18.836" v="115" actId="1076"/>
          <ac:spMkLst>
            <pc:docMk/>
            <pc:sldMk cId="421786663" sldId="277"/>
            <ac:spMk id="6" creationId="{5AAB5676-CD5A-D59C-080A-820C28C3EBAB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06T17:38:59.336" v="125" actId="1076"/>
        <pc:sldMkLst>
          <pc:docMk/>
          <pc:sldMk cId="2350521210" sldId="278"/>
        </pc:sldMkLst>
        <pc:spChg chg="mod ord">
          <ac:chgData name="Kimner, Susan" userId="2b742054-d310-43a2-aa35-6ffe5f8c0184" providerId="ADAL" clId="{29FCD98A-0646-429F-9DEA-153A1BBEB886}" dt="2025-06-06T17:28:11.214" v="2" actId="700"/>
          <ac:spMkLst>
            <pc:docMk/>
            <pc:sldMk cId="2350521210" sldId="278"/>
            <ac:spMk id="4" creationId="{915259C0-9D9F-247B-49AD-CDE60E7ABC3A}"/>
          </ac:spMkLst>
        </pc:spChg>
        <pc:spChg chg="mod ord">
          <ac:chgData name="Kimner, Susan" userId="2b742054-d310-43a2-aa35-6ffe5f8c0184" providerId="ADAL" clId="{29FCD98A-0646-429F-9DEA-153A1BBEB886}" dt="2025-06-06T17:38:46.181" v="120" actId="14100"/>
          <ac:spMkLst>
            <pc:docMk/>
            <pc:sldMk cId="2350521210" sldId="278"/>
            <ac:spMk id="5" creationId="{D343DA4F-799A-3279-E283-5B08D8AA0D70}"/>
          </ac:spMkLst>
        </pc:spChg>
        <pc:spChg chg="mod">
          <ac:chgData name="Kimner, Susan" userId="2b742054-d310-43a2-aa35-6ffe5f8c0184" providerId="ADAL" clId="{29FCD98A-0646-429F-9DEA-153A1BBEB886}" dt="2025-06-06T17:38:59.336" v="125" actId="1076"/>
          <ac:spMkLst>
            <pc:docMk/>
            <pc:sldMk cId="2350521210" sldId="278"/>
            <ac:spMk id="6" creationId="{E048A054-DEBA-1057-DC3B-302C1786A66A}"/>
          </ac:spMkLst>
        </pc:spChg>
      </pc:sldChg>
      <pc:sldChg chg="modSp mod modClrScheme chgLayout">
        <pc:chgData name="Kimner, Susan" userId="2b742054-d310-43a2-aa35-6ffe5f8c0184" providerId="ADAL" clId="{29FCD98A-0646-429F-9DEA-153A1BBEB886}" dt="2025-06-11T14:20:41.082" v="294" actId="20577"/>
        <pc:sldMkLst>
          <pc:docMk/>
          <pc:sldMk cId="2229356123" sldId="279"/>
        </pc:sldMkLst>
        <pc:spChg chg="mod ord">
          <ac:chgData name="Kimner, Susan" userId="2b742054-d310-43a2-aa35-6ffe5f8c0184" providerId="ADAL" clId="{29FCD98A-0646-429F-9DEA-153A1BBEB886}" dt="2025-06-06T17:46:57.982" v="175" actId="948"/>
          <ac:spMkLst>
            <pc:docMk/>
            <pc:sldMk cId="2229356123" sldId="279"/>
            <ac:spMk id="4" creationId="{B9A78ECF-1073-AB0E-4E67-C705F2A3D474}"/>
          </ac:spMkLst>
        </pc:spChg>
        <pc:spChg chg="mod ord">
          <ac:chgData name="Kimner, Susan" userId="2b742054-d310-43a2-aa35-6ffe5f8c0184" providerId="ADAL" clId="{29FCD98A-0646-429F-9DEA-153A1BBEB886}" dt="2025-06-11T14:20:41.082" v="294" actId="20577"/>
          <ac:spMkLst>
            <pc:docMk/>
            <pc:sldMk cId="2229356123" sldId="279"/>
            <ac:spMk id="5" creationId="{CCF4DA9A-BE3D-3CFA-0228-1EBAA3E0ED1F}"/>
          </ac:spMkLst>
        </pc:spChg>
        <pc:spChg chg="mod">
          <ac:chgData name="Kimner, Susan" userId="2b742054-d310-43a2-aa35-6ffe5f8c0184" providerId="ADAL" clId="{29FCD98A-0646-429F-9DEA-153A1BBEB886}" dt="2025-06-06T17:47:33.295" v="183" actId="1076"/>
          <ac:spMkLst>
            <pc:docMk/>
            <pc:sldMk cId="2229356123" sldId="279"/>
            <ac:spMk id="6" creationId="{4F58E73A-3C13-2B77-58D3-3B180E2B812E}"/>
          </ac:spMkLst>
        </pc:spChg>
      </pc:sldChg>
      <pc:sldMasterChg chg="modSp del delSldLayout modSldLayout">
        <pc:chgData name="Kimner, Susan" userId="2b742054-d310-43a2-aa35-6ffe5f8c0184" providerId="ADAL" clId="{29FCD98A-0646-429F-9DEA-153A1BBEB886}" dt="2025-06-06T17:28:21.602" v="3" actId="700"/>
        <pc:sldMasterMkLst>
          <pc:docMk/>
          <pc:sldMasterMk cId="0" sldId="2147483648"/>
        </pc:sldMasterMkLst>
        <pc:sldLayoutChg chg="modSp del">
          <pc:chgData name="Kimner, Susan" userId="2b742054-d310-43a2-aa35-6ffe5f8c0184" providerId="ADAL" clId="{29FCD98A-0646-429F-9DEA-153A1BBEB886}" dt="2025-06-06T17:28:21.602" v="3" actId="700"/>
          <pc:sldLayoutMkLst>
            <pc:docMk/>
            <pc:sldMasterMk cId="0" sldId="2147483648"/>
            <pc:sldLayoutMk cId="0" sldId="2147483649"/>
          </pc:sldLayoutMkLst>
        </pc:sldLayoutChg>
        <pc:sldLayoutChg chg="modSp del">
          <pc:chgData name="Kimner, Susan" userId="2b742054-d310-43a2-aa35-6ffe5f8c0184" providerId="ADAL" clId="{29FCD98A-0646-429F-9DEA-153A1BBEB886}" dt="2025-06-06T17:28:21.602" v="3" actId="700"/>
          <pc:sldLayoutMkLst>
            <pc:docMk/>
            <pc:sldMasterMk cId="0" sldId="2147483648"/>
            <pc:sldLayoutMk cId="0" sldId="2147483650"/>
          </pc:sldLayoutMkLst>
        </pc:sldLayoutChg>
        <pc:sldLayoutChg chg="modSp del">
          <pc:chgData name="Kimner, Susan" userId="2b742054-d310-43a2-aa35-6ffe5f8c0184" providerId="ADAL" clId="{29FCD98A-0646-429F-9DEA-153A1BBEB886}" dt="2025-06-06T17:28:21.602" v="3" actId="700"/>
          <pc:sldLayoutMkLst>
            <pc:docMk/>
            <pc:sldMasterMk cId="0" sldId="2147483648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58140B4D-D0A4-4601-8E64-D8040DA69124}" type="datetimeFigureOut">
              <a:rPr lang="en-US" smtClean="0"/>
              <a:pPr/>
              <a:t>6/11/2025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4850" y="1154113"/>
            <a:ext cx="55403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37EC33AB-CF3E-4EB3-A833-5F5685929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32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4039" y="2201654"/>
            <a:ext cx="9144000" cy="2387600"/>
          </a:xfrm>
          <a:prstGeom prst="rect">
            <a:avLst/>
          </a:prstGeom>
        </p:spPr>
        <p:txBody>
          <a:bodyPr anchor="t"/>
          <a:lstStyle>
            <a:lvl1pPr algn="ctr">
              <a:lnSpc>
                <a:spcPct val="100000"/>
              </a:lnSpc>
              <a:defRPr sz="50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066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b="0" i="0">
                <a:latin typeface="Arial" charset="0"/>
                <a:ea typeface="Arial" charset="0"/>
                <a:cs typeface="Arial" charset="0"/>
              </a:defRPr>
            </a:lvl1pPr>
            <a:lvl2pPr>
              <a:defRPr b="0" i="0">
                <a:latin typeface="Arial" charset="0"/>
                <a:ea typeface="Arial" charset="0"/>
                <a:cs typeface="Arial" charset="0"/>
              </a:defRPr>
            </a:lvl2pPr>
            <a:lvl3pPr>
              <a:defRPr b="0" i="0">
                <a:latin typeface="Arial" charset="0"/>
                <a:ea typeface="Arial" charset="0"/>
                <a:cs typeface="Arial" charset="0"/>
              </a:defRPr>
            </a:lvl3pPr>
            <a:lvl4pPr>
              <a:defRPr b="0" i="0">
                <a:latin typeface="Arial" charset="0"/>
                <a:ea typeface="Arial" charset="0"/>
                <a:cs typeface="Arial" charset="0"/>
              </a:defRPr>
            </a:lvl4pPr>
            <a:lvl5pPr>
              <a:defRPr b="0" i="0"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7916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3882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4160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573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666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lnSpc>
                <a:spcPct val="100000"/>
              </a:lnSpc>
              <a:spcBef>
                <a:spcPts val="0"/>
              </a:spcBef>
              <a:defRPr sz="60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2794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emf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3" r="3555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085" y="213372"/>
            <a:ext cx="5843830" cy="1285644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920646" y="6235908"/>
            <a:ext cx="10350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7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Avenir Book" charset="0"/>
                <a:cs typeface="Arial" panose="020B0604020202020204" pitchFamily="34" charset="0"/>
              </a:rPr>
              <a:t>AMERICAN DENTAL EDUCATION ASSOCIATION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0C688F-27A0-E7C2-F1DF-CF9909BC61EA}"/>
              </a:ext>
            </a:extLst>
          </p:cNvPr>
          <p:cNvSpPr txBox="1"/>
          <p:nvPr userDrawn="1"/>
        </p:nvSpPr>
        <p:spPr>
          <a:xfrm>
            <a:off x="11658600" y="641430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F45EFD-8D1E-4FCE-998B-008CEEA3A7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5D83">
                    <a:alpha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5D83">
                  <a:alpha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709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3" r="3555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419100" y="6414305"/>
            <a:ext cx="845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7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Avenir Book" charset="0"/>
                <a:cs typeface="Arial" panose="020B0604020202020204" pitchFamily="34" charset="0"/>
              </a:rPr>
              <a:t>AMERICAN DENTAL EDUCATION ASSOCIATION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6256842"/>
            <a:ext cx="2690570" cy="5919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FEFE1A-D498-4602-68B8-1C375539945F}"/>
              </a:ext>
            </a:extLst>
          </p:cNvPr>
          <p:cNvSpPr txBox="1"/>
          <p:nvPr userDrawn="1"/>
        </p:nvSpPr>
        <p:spPr>
          <a:xfrm>
            <a:off x="11658600" y="641430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F45EFD-8D1E-4FCE-998B-008CEEA3A7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5D83">
                    <a:alpha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5D83">
                  <a:alpha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914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914400" rtl="0" eaLnBrk="1" latinLnBrk="0" hangingPunct="1">
        <a:lnSpc>
          <a:spcPct val="100000"/>
        </a:lnSpc>
        <a:spcBef>
          <a:spcPts val="0"/>
        </a:spcBef>
        <a:buNone/>
        <a:defRPr sz="44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/>
        <a:buNone/>
        <a:defRPr sz="28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4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0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b="0" i="0" kern="1200">
          <a:solidFill>
            <a:schemeClr val="bg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3" r="3555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3678" y="1888761"/>
            <a:ext cx="10304644" cy="22670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2397A6-1BA0-5303-FCB2-F01EA41A866E}"/>
              </a:ext>
            </a:extLst>
          </p:cNvPr>
          <p:cNvSpPr txBox="1"/>
          <p:nvPr userDrawn="1"/>
        </p:nvSpPr>
        <p:spPr>
          <a:xfrm>
            <a:off x="11658600" y="641430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F45EFD-8D1E-4FCE-998B-008CEEA3A7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5D83">
                    <a:alpha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5D83">
                  <a:alpha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115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42" t="43405" r="29108" b="46664"/>
          <a:stretch/>
        </p:blipFill>
        <p:spPr>
          <a:xfrm>
            <a:off x="0" y="6176963"/>
            <a:ext cx="12192000" cy="681037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4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9100" y="6414305"/>
            <a:ext cx="845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7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Avenir Book" charset="0"/>
                <a:cs typeface="Arial" panose="020B0604020202020204" pitchFamily="34" charset="0"/>
              </a:rPr>
              <a:t>AMERICAN DENTAL EDUCATION ASSOCIATION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6256842"/>
            <a:ext cx="2690570" cy="5919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A62A5E4-670B-5765-C4A9-9F9BF09168C9}"/>
              </a:ext>
            </a:extLst>
          </p:cNvPr>
          <p:cNvSpPr txBox="1"/>
          <p:nvPr userDrawn="1"/>
        </p:nvSpPr>
        <p:spPr>
          <a:xfrm>
            <a:off x="11658600" y="641430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F45EFD-8D1E-4FCE-998B-008CEEA3A7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5D83">
                    <a:alpha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5D83">
                  <a:alpha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64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</p:sldLayoutIdLst>
  <p:txStyles>
    <p:titleStyle>
      <a:lvl1pPr algn="l" defTabSz="914400" rtl="0" eaLnBrk="1" latinLnBrk="0" hangingPunct="1">
        <a:lnSpc>
          <a:spcPct val="100000"/>
        </a:lnSpc>
        <a:spcBef>
          <a:spcPts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84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161901-D484-64E4-605F-AEE563E58BC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42" t="43405" r="29108" b="46664"/>
          <a:stretch/>
        </p:blipFill>
        <p:spPr>
          <a:xfrm>
            <a:off x="0" y="6176963"/>
            <a:ext cx="12192000" cy="6810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DE82FDB-872E-8CE2-6961-87DE5C581FD2}"/>
              </a:ext>
            </a:extLst>
          </p:cNvPr>
          <p:cNvSpPr txBox="1"/>
          <p:nvPr userDrawn="1"/>
        </p:nvSpPr>
        <p:spPr>
          <a:xfrm>
            <a:off x="419100" y="6414305"/>
            <a:ext cx="845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7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Avenir Book" charset="0"/>
                <a:cs typeface="Arial" panose="020B0604020202020204" pitchFamily="34" charset="0"/>
              </a:rPr>
              <a:t>AMERICAN DENTAL EDUCATION ASSOCIATION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59A5E4-2A0C-1152-514E-9A9164F636A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7800" y="6256842"/>
            <a:ext cx="2690570" cy="59192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066681-126B-966E-509C-F401076E1C1A}"/>
              </a:ext>
            </a:extLst>
          </p:cNvPr>
          <p:cNvSpPr txBox="1"/>
          <p:nvPr userDrawn="1"/>
        </p:nvSpPr>
        <p:spPr>
          <a:xfrm>
            <a:off x="11658600" y="641430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FF45EFD-8D1E-4FCE-998B-008CEEA3A7B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5D83">
                    <a:alpha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5D83">
                  <a:alpha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6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/>
        <a:buNone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udentaid.gov/publicservic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dea.org/dloc/" TargetMode="External"/><Relationship Id="rId2" Type="http://schemas.openxmlformats.org/officeDocument/2006/relationships/hyperlink" Target="http://www.adea.org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tudentloans.gov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dea.org/DLOC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4039" y="1914524"/>
            <a:ext cx="9144000" cy="2046079"/>
          </a:xfrm>
        </p:spPr>
        <p:txBody>
          <a:bodyPr>
            <a:noAutofit/>
          </a:bodyPr>
          <a:lstStyle/>
          <a:p>
            <a:r>
              <a:rPr lang="en-US" sz="4800" dirty="0"/>
              <a:t>Student Loan Entrance Interview</a:t>
            </a:r>
            <a:br>
              <a:rPr lang="en-US" sz="4800" dirty="0"/>
            </a:br>
            <a:r>
              <a:rPr lang="en-US" sz="4800" dirty="0"/>
              <a:t>Class of 2029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464039" y="3636963"/>
            <a:ext cx="9105900" cy="1528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Information on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Borrowing for Dental School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2025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Paul S. Garrard, ADEA Consultant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Direct PLUS loans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22447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Borrowing limit = COA</a:t>
            </a:r>
            <a:r>
              <a:rPr lang="en-US" sz="2400" baseline="30000" dirty="0"/>
              <a:t>*</a:t>
            </a:r>
            <a:r>
              <a:rPr lang="en-US" sz="2400" dirty="0"/>
              <a:t> (minus other aid, including direct unsubsidized)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Fixed interest rate</a:t>
            </a:r>
            <a:r>
              <a:rPr lang="en-US" sz="2400" baseline="40000" dirty="0"/>
              <a:t>+</a:t>
            </a:r>
          </a:p>
          <a:p>
            <a:pPr lvl="1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New rate for 2025-26 academic year is </a:t>
            </a:r>
            <a:r>
              <a:rPr lang="en-US" sz="2400" dirty="0" err="1"/>
              <a:t>8.94%</a:t>
            </a:r>
            <a:r>
              <a:rPr lang="en-US" sz="2400" baseline="50000" dirty="0" err="1"/>
              <a:t>ǂ</a:t>
            </a:r>
            <a:r>
              <a:rPr lang="en-US" sz="2400" dirty="0"/>
              <a:t> 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Six-month post-enrollment deferment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Lender is federal government, they assign a loan servicer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Multiple repayment provisions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Currently eligible for forgiveness and PSLF</a:t>
            </a:r>
            <a:r>
              <a:rPr lang="en-US" sz="2400" baseline="60000" dirty="0"/>
              <a:t>§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74320" y="5148072"/>
            <a:ext cx="831271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 No annual limit                                                                                                                </a:t>
            </a:r>
          </a:p>
          <a:p>
            <a:r>
              <a:rPr lang="en-US" sz="1400" baseline="40000" dirty="0">
                <a:latin typeface="Arial" panose="020B0604020202020204" pitchFamily="34" charset="0"/>
              </a:rPr>
              <a:t>+    </a:t>
            </a:r>
            <a:r>
              <a:rPr lang="en-US" sz="1400" dirty="0">
                <a:latin typeface="Arial" panose="020B0604020202020204" pitchFamily="34" charset="0"/>
              </a:rPr>
              <a:t>Rate changes on new loans disbursed on or after July 1 (rate changes every year on new loans)</a:t>
            </a:r>
          </a:p>
          <a:p>
            <a:pPr marL="0" lvl="1"/>
            <a:r>
              <a:rPr lang="en-US" baseline="30000" dirty="0">
                <a:latin typeface="Arial" panose="020B0604020202020204" pitchFamily="34" charset="0"/>
              </a:rPr>
              <a:t>ǂ   </a:t>
            </a:r>
            <a:r>
              <a:rPr lang="en-US" sz="1400" dirty="0">
                <a:latin typeface="Arial" panose="020B0604020202020204" pitchFamily="34" charset="0"/>
              </a:rPr>
              <a:t>For new loans disbursed on or after July 1, 2024</a:t>
            </a:r>
          </a:p>
          <a:p>
            <a:pPr marL="0" lvl="1"/>
            <a:r>
              <a:rPr lang="en-US" sz="1400" baseline="60000" dirty="0">
                <a:latin typeface="Arial" panose="020B0604020202020204" pitchFamily="34" charset="0"/>
              </a:rPr>
              <a:t>§    </a:t>
            </a:r>
            <a:r>
              <a:rPr lang="en-US" sz="1400" dirty="0">
                <a:latin typeface="Arial" panose="020B0604020202020204" pitchFamily="34" charset="0"/>
              </a:rPr>
              <a:t>Public Service Loan Forgiveness</a:t>
            </a:r>
          </a:p>
        </p:txBody>
      </p:sp>
    </p:spTree>
    <p:extLst>
      <p:ext uri="{BB962C8B-B14F-4D97-AF65-F5344CB8AC3E}">
        <p14:creationId xmlns:p14="http://schemas.microsoft.com/office/powerpoint/2010/main" val="19708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Two approaches to borrowing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Borrow under COA and increase borrowing later, if needed.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Delays interest accrual, which reduces repayment costs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Helps promote budgeting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Borrow up to full COA to start, then return funds later if not needed.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120 days to return funds with no interest or fees (work with your financial aid office)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7826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Repayment strategies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199" y="1825625"/>
            <a:ext cx="10925175" cy="3843655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000" dirty="0"/>
              <a:t>When loans come due, find a repayment plan with manageable required minimum payment</a:t>
            </a:r>
          </a:p>
          <a:p>
            <a:pPr marL="800100" lvl="1" indent="-34290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Overpay on highest rate loan if aggressive strategy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Minimum payments if cash flow challenges or pursuing PSLF</a:t>
            </a:r>
          </a:p>
          <a:p>
            <a:pPr marL="457200" indent="-457200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Refinance debt with a private lender for lower rate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000" dirty="0"/>
              <a:t>Public Service Loan Forgiveness*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Work for 10 years in non-profit sector and have debt forgiven</a:t>
            </a:r>
          </a:p>
          <a:p>
            <a:pPr marL="457200" indent="-4572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000" dirty="0"/>
              <a:t>Loan repayment assistance in exchange for service commitment**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" y="5669280"/>
            <a:ext cx="75407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   </a:t>
            </a:r>
            <a:r>
              <a:rPr lang="en-US" sz="1400" dirty="0">
                <a:latin typeface="Arial" panose="020B0604020202020204" pitchFamily="34" charset="0"/>
                <a:hlinkClick r:id="rId2"/>
              </a:rPr>
              <a:t>StudentAid.gov/</a:t>
            </a:r>
            <a:r>
              <a:rPr lang="en-US" sz="1400" dirty="0" err="1">
                <a:latin typeface="Arial" panose="020B0604020202020204" pitchFamily="34" charset="0"/>
                <a:hlinkClick r:id="rId2"/>
              </a:rPr>
              <a:t>publicservice</a:t>
            </a:r>
            <a:endParaRPr lang="en-US" sz="1400" dirty="0">
              <a:latin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</a:rPr>
              <a:t>**  National Health Service Corp, armed forces, National Institutes of Health, etc.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891073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CE40A-041F-05FD-645E-53ECC7CCF3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9A78ECF-1073-AB0E-4E67-C705F2A3D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4800" dirty="0"/>
              <a:t>Possible changes to borrowing and repayment*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CF4DA9A-BE3D-3CFA-0228-1EBAA3E0E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3843656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Changes to availability of direct PLUS (Grad PLUS)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Changes to cumulative federal borrowing amounts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/>
              <a:t>Changes to Income Driven Repayment (IDR) plans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3000" dirty="0"/>
              <a:t>Changes to Public Service Loan Forgiveness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3000" dirty="0"/>
          </a:p>
          <a:p>
            <a:pPr lvl="1">
              <a:spcBef>
                <a:spcPts val="0"/>
              </a:spcBef>
            </a:pPr>
            <a:endParaRPr lang="en-US" sz="9200" dirty="0"/>
          </a:p>
          <a:p>
            <a:pPr marL="1143000" indent="-11430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200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F58E73A-3C13-2B77-58D3-3B180E2B812E}"/>
              </a:ext>
            </a:extLst>
          </p:cNvPr>
          <p:cNvSpPr/>
          <p:nvPr/>
        </p:nvSpPr>
        <p:spPr>
          <a:xfrm>
            <a:off x="274320" y="5596128"/>
            <a:ext cx="88004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Work closely with your financial aid office regarding proposed changes, who they impact, and effective date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29356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Action items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422650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600" dirty="0"/>
              <a:t>Stay in touch with your financial aid office, especially regarding potential changes to borrowing and repayment, and don’t miss deadlines.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600" dirty="0"/>
              <a:t>Find out your monthly living allowance and stay at or under that amount. 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600" dirty="0"/>
              <a:t>Never borrow more than you need.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600" dirty="0"/>
              <a:t>Set up online account with loan servicer.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600" dirty="0"/>
              <a:t>Use AAMC/ADEA Dental Loan Organizer and Calculator* to track loans and future repayment and forgiveness options.</a:t>
            </a:r>
          </a:p>
          <a:p>
            <a:pPr marL="342900" indent="-3429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9600" dirty="0"/>
              <a:t>Be cautious where you get information about student loans.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74320" y="5596128"/>
            <a:ext cx="6228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</a:rPr>
              <a:t>* </a:t>
            </a:r>
            <a:r>
              <a:rPr lang="en-US" sz="1400" dirty="0">
                <a:latin typeface="Arial" panose="020B0604020202020204" pitchFamily="34" charset="0"/>
              </a:rPr>
              <a:t>See next slide for information.  </a:t>
            </a:r>
          </a:p>
        </p:txBody>
      </p:sp>
    </p:spTree>
    <p:extLst>
      <p:ext uri="{BB962C8B-B14F-4D97-AF65-F5344CB8AC3E}">
        <p14:creationId xmlns:p14="http://schemas.microsoft.com/office/powerpoint/2010/main" val="188437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Resources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Your financial aid office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ADEA Financial Resources for Students at </a:t>
            </a:r>
            <a:r>
              <a:rPr lang="en-US" dirty="0">
                <a:hlinkClick r:id="rId2"/>
              </a:rPr>
              <a:t>adea.org</a:t>
            </a:r>
            <a:r>
              <a:rPr lang="en-US" dirty="0"/>
              <a:t>*</a:t>
            </a:r>
            <a:endParaRPr lang="en-US" dirty="0">
              <a:highlight>
                <a:srgbClr val="FFFF00"/>
              </a:highlight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AAMC/ADEA Dental Loan Organizer and Calculator (DLOC)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Ø"/>
              <a:tabLst>
                <a:tab pos="800100" algn="l"/>
              </a:tabLst>
            </a:pPr>
            <a:r>
              <a:rPr lang="en-US" dirty="0">
                <a:hlinkClick r:id="rId3"/>
              </a:rPr>
              <a:t>adea.org/DLOC</a:t>
            </a:r>
            <a:r>
              <a:rPr 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Your loan servicer’s website</a:t>
            </a: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dirty="0"/>
              <a:t>Federal Student Aid</a:t>
            </a:r>
          </a:p>
          <a:p>
            <a:pPr marL="800100" lvl="1" indent="-3429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dirty="0">
                <a:hlinkClick r:id="rId4"/>
              </a:rPr>
              <a:t>StudentAid.gov</a:t>
            </a:r>
            <a:endParaRPr lang="en-US" dirty="0"/>
          </a:p>
          <a:p>
            <a:pPr marL="457200" indent="-45720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A3128-76A5-70A1-36F6-9670AA1C554D}"/>
              </a:ext>
            </a:extLst>
          </p:cNvPr>
          <p:cNvSpPr txBox="1"/>
          <p:nvPr/>
        </p:nvSpPr>
        <p:spPr>
          <a:xfrm>
            <a:off x="274320" y="5596128"/>
            <a:ext cx="707960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Do a search for Financial Resources for Students</a:t>
            </a:r>
          </a:p>
        </p:txBody>
      </p:sp>
    </p:spTree>
    <p:extLst>
      <p:ext uri="{BB962C8B-B14F-4D97-AF65-F5344CB8AC3E}">
        <p14:creationId xmlns:p14="http://schemas.microsoft.com/office/powerpoint/2010/main" val="27886852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400" cap="none" dirty="0"/>
              <a:t>Congratulations and Good Luck            to the Class of </a:t>
            </a:r>
            <a:r>
              <a:rPr lang="en-US" sz="4400" dirty="0"/>
              <a:t>2029!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-1" y="4454091"/>
            <a:ext cx="12192001" cy="1752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solidFill>
                  <a:schemeClr val="bg1"/>
                </a:solidFill>
                <a:latin typeface="Arial" panose="020B0604020202020204" pitchFamily="34" charset="0"/>
              </a:rPr>
              <a:t>Responsible Borrowing                                                   Leads to Responsible Repayment!</a:t>
            </a:r>
          </a:p>
        </p:txBody>
      </p:sp>
    </p:spTree>
    <p:extLst>
      <p:ext uri="{BB962C8B-B14F-4D97-AF65-F5344CB8AC3E}">
        <p14:creationId xmlns:p14="http://schemas.microsoft.com/office/powerpoint/2010/main" val="64341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Topics to be covered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Cost considerations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Dental school debt and your student loan portfolio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Preview look at repayment strategies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Possible changes to borrowing and repayment plans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Action items and resources to help</a:t>
            </a:r>
          </a:p>
        </p:txBody>
      </p:sp>
    </p:spTree>
    <p:extLst>
      <p:ext uri="{BB962C8B-B14F-4D97-AF65-F5344CB8AC3E}">
        <p14:creationId xmlns:p14="http://schemas.microsoft.com/office/powerpoint/2010/main" val="2227885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Cost considerations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465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Your FAO* provides estimated COA.</a:t>
            </a:r>
            <a:r>
              <a:rPr lang="en-US" baseline="30000" dirty="0"/>
              <a:t>+</a:t>
            </a:r>
            <a:endParaRPr lang="en-US" baseline="30000" dirty="0">
              <a:highlight>
                <a:srgbClr val="FFFF00"/>
              </a:highlight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Find out your monthly living allowance in COA.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Control what you can with a realistic budget.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Never borrow more than you need.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Currently, you can borrow up to full COA with two federal loans, but don’t assume you need to.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Be cautious about private loans.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/>
              <a:t>Talk to your FAO first.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74320" y="5591414"/>
            <a:ext cx="62286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Financial aid office</a:t>
            </a:r>
          </a:p>
          <a:p>
            <a:r>
              <a:rPr lang="en-US" sz="1400" baseline="30000" dirty="0">
                <a:latin typeface="Arial" panose="020B0604020202020204" pitchFamily="34" charset="0"/>
              </a:rPr>
              <a:t>+</a:t>
            </a:r>
            <a:r>
              <a:rPr lang="en-US" sz="1400" dirty="0">
                <a:latin typeface="Arial" panose="020B0604020202020204" pitchFamily="34" charset="0"/>
              </a:rPr>
              <a:t> Cost of attendance (financial aid budget)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9E1AC-2D66-C981-301E-464DDF258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Sample cost of attendance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52470B-703B-2AF4-C7C3-82558597F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546601" cy="4184642"/>
          </a:xfrm>
        </p:spPr>
        <p:txBody>
          <a:bodyPr/>
          <a:lstStyle/>
          <a:p>
            <a:r>
              <a:rPr lang="en-US" dirty="0"/>
              <a:t>Tuition and fees</a:t>
            </a:r>
          </a:p>
          <a:p>
            <a:r>
              <a:rPr lang="en-US" dirty="0">
                <a:solidFill>
                  <a:srgbClr val="FF0000"/>
                </a:solidFill>
              </a:rPr>
              <a:t>Room and board*</a:t>
            </a:r>
          </a:p>
          <a:p>
            <a:r>
              <a:rPr lang="en-US" dirty="0"/>
              <a:t>Books and supplies</a:t>
            </a:r>
          </a:p>
          <a:p>
            <a:r>
              <a:rPr lang="en-US" dirty="0">
                <a:solidFill>
                  <a:srgbClr val="FF0000"/>
                </a:solidFill>
              </a:rPr>
              <a:t>Transportation*</a:t>
            </a:r>
          </a:p>
          <a:p>
            <a:r>
              <a:rPr lang="en-US" dirty="0"/>
              <a:t>Dental kit </a:t>
            </a:r>
          </a:p>
          <a:p>
            <a:r>
              <a:rPr lang="en-US" dirty="0">
                <a:solidFill>
                  <a:srgbClr val="FF0000"/>
                </a:solidFill>
              </a:rPr>
              <a:t>Personal expenses*</a:t>
            </a:r>
          </a:p>
          <a:p>
            <a:r>
              <a:rPr lang="en-US" dirty="0"/>
              <a:t>Medical insurance</a:t>
            </a:r>
          </a:p>
          <a:p>
            <a:r>
              <a:rPr lang="en-US" dirty="0"/>
              <a:t>Total</a:t>
            </a: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A0370-8DE5-D789-CD35-96A6E1D5799C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4673600" y="1835150"/>
            <a:ext cx="2651125" cy="4525963"/>
          </a:xfrm>
        </p:spPr>
        <p:txBody>
          <a:bodyPr/>
          <a:lstStyle/>
          <a:p>
            <a:r>
              <a:rPr lang="en-US" dirty="0"/>
              <a:t>$65,000</a:t>
            </a:r>
          </a:p>
          <a:p>
            <a:r>
              <a:rPr lang="en-US" dirty="0">
                <a:solidFill>
                  <a:srgbClr val="FF0000"/>
                </a:solidFill>
              </a:rPr>
              <a:t>$17,000</a:t>
            </a:r>
          </a:p>
          <a:p>
            <a:r>
              <a:rPr lang="en-US" dirty="0"/>
              <a:t>$  1,400</a:t>
            </a:r>
          </a:p>
          <a:p>
            <a:r>
              <a:rPr lang="en-US" dirty="0">
                <a:solidFill>
                  <a:srgbClr val="FF0000"/>
                </a:solidFill>
              </a:rPr>
              <a:t>$  1,600</a:t>
            </a:r>
          </a:p>
          <a:p>
            <a:r>
              <a:rPr lang="en-US" dirty="0"/>
              <a:t>$  6,500</a:t>
            </a:r>
          </a:p>
          <a:p>
            <a:r>
              <a:rPr lang="en-US" dirty="0">
                <a:solidFill>
                  <a:srgbClr val="FF0000"/>
                </a:solidFill>
              </a:rPr>
              <a:t>$  3,000</a:t>
            </a:r>
          </a:p>
          <a:p>
            <a:r>
              <a:rPr lang="en-US" dirty="0"/>
              <a:t>$  1,500</a:t>
            </a:r>
          </a:p>
          <a:p>
            <a:r>
              <a:rPr lang="en-US" dirty="0"/>
              <a:t>$96,000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4EB895-6A5D-A202-C2CA-F8E109F08701}"/>
              </a:ext>
            </a:extLst>
          </p:cNvPr>
          <p:cNvSpPr txBox="1"/>
          <p:nvPr/>
        </p:nvSpPr>
        <p:spPr>
          <a:xfrm>
            <a:off x="274320" y="5596128"/>
            <a:ext cx="80313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 Red highlighted items represent those expenses you have some control over                                                       *  Monthly living allowance assuming nine-month budget is $2,400 per month</a:t>
            </a:r>
          </a:p>
        </p:txBody>
      </p:sp>
    </p:spTree>
    <p:extLst>
      <p:ext uri="{BB962C8B-B14F-4D97-AF65-F5344CB8AC3E}">
        <p14:creationId xmlns:p14="http://schemas.microsoft.com/office/powerpoint/2010/main" val="155542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Smart budgeting leads to responsible borrowing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188171"/>
              </p:ext>
            </p:extLst>
          </p:nvPr>
        </p:nvGraphicFramePr>
        <p:xfrm>
          <a:off x="1123950" y="1785622"/>
          <a:ext cx="9820275" cy="4264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2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5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603">
                <a:tc>
                  <a:txBody>
                    <a:bodyPr/>
                    <a:lstStyle/>
                    <a:p>
                      <a:pPr algn="ctr"/>
                      <a:r>
                        <a:rPr lang="en-US" sz="2600" b="1" baseline="0" dirty="0">
                          <a:latin typeface="Arial" panose="020B0604020202020204" pitchFamily="34" charset="0"/>
                        </a:rPr>
                        <a:t>Doing this</a:t>
                      </a:r>
                    </a:p>
                  </a:txBody>
                  <a:tcPr marL="85871" marR="85871" marT="42936" marB="42936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aseline="0" dirty="0">
                          <a:latin typeface="Arial" panose="020B0604020202020204" pitchFamily="34" charset="0"/>
                        </a:rPr>
                        <a:t>May mean this</a:t>
                      </a:r>
                    </a:p>
                  </a:txBody>
                  <a:tcPr marL="85871" marR="85871" marT="42936" marB="42936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265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latin typeface="Arial" panose="020B0604020202020204" pitchFamily="34" charset="0"/>
                        </a:rPr>
                        <a:t>Making poor budgeting decisions during school and using credit cards to live beyond your means.</a:t>
                      </a:r>
                    </a:p>
                  </a:txBody>
                  <a:tcPr marL="85871" marR="85871" marT="42936" marB="42936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latin typeface="Arial" panose="020B0604020202020204" pitchFamily="34" charset="0"/>
                        </a:rPr>
                        <a:t>Being forced into a repayment plan you don’t want after you graduate.</a:t>
                      </a:r>
                    </a:p>
                    <a:p>
                      <a:endParaRPr lang="en-US" sz="1700" dirty="0">
                        <a:latin typeface="Arial" panose="020B0604020202020204" pitchFamily="34" charset="0"/>
                      </a:endParaRPr>
                    </a:p>
                  </a:txBody>
                  <a:tcPr marL="85871" marR="85871" marT="42936" marB="42936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87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latin typeface="Arial" panose="020B0604020202020204" pitchFamily="34" charset="0"/>
                        </a:rPr>
                        <a:t>Borrowing under your COA. </a:t>
                      </a:r>
                    </a:p>
                    <a:p>
                      <a:endParaRPr lang="en-US" sz="1700" dirty="0">
                        <a:latin typeface="Arial" panose="020B0604020202020204" pitchFamily="34" charset="0"/>
                      </a:endParaRPr>
                    </a:p>
                  </a:txBody>
                  <a:tcPr marL="85871" marR="85871" marT="42936" marB="42936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latin typeface="Arial" panose="020B0604020202020204" pitchFamily="34" charset="0"/>
                        </a:rPr>
                        <a:t>Delaying start of interest accrual and preserving option to borrow more later if needed.</a:t>
                      </a:r>
                    </a:p>
                  </a:txBody>
                  <a:tcPr marL="85871" marR="85871" marT="42936" marB="4293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98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Not tracking</a:t>
                      </a:r>
                      <a:r>
                        <a:rPr lang="en-US" sz="17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your loans each year. </a:t>
                      </a:r>
                      <a:endParaRPr lang="en-US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  <a:p>
                      <a:endParaRPr lang="en-US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5871" marR="85871" marT="42936" marB="4293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Having</a:t>
                      </a:r>
                      <a:r>
                        <a:rPr lang="en-US" sz="170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 sticker shock at your senior loan exit interview.</a:t>
                      </a:r>
                      <a:endParaRPr lang="en-US" sz="1700" dirty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5871" marR="85871" marT="42936" marB="4293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6325"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Using AAMC/ADEA Dental Loan Organizer and Calculator (AAMC/ADEA DLOC) at</a:t>
                      </a:r>
                      <a:r>
                        <a:rPr lang="en-US" sz="17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7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adea.org/</a:t>
                      </a:r>
                      <a:r>
                        <a:rPr lang="en-US" sz="170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DLOC</a:t>
                      </a:r>
                      <a:r>
                        <a:rPr lang="en-US" sz="17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.</a:t>
                      </a:r>
                      <a:endParaRPr lang="en-US" sz="17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" panose="020B0604020202020204" pitchFamily="34" charset="0"/>
                      </a:endParaRPr>
                    </a:p>
                  </a:txBody>
                  <a:tcPr marL="85871" marR="85871" marT="42936" marB="42936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</a:rPr>
                        <a:t>Always knowing how additional borrowing will impact your repayment strategy.</a:t>
                      </a:r>
                    </a:p>
                  </a:txBody>
                  <a:tcPr marL="85871" marR="85871" marT="42936" marB="42936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6832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055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Dental school borrowing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0365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Good news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Dental school graduates have great reputation for repayment.</a:t>
            </a:r>
          </a:p>
          <a:p>
            <a:pPr lvl="1">
              <a:spcBef>
                <a:spcPts val="400"/>
              </a:spcBef>
            </a:pPr>
            <a:r>
              <a:rPr lang="en-US" sz="2000" dirty="0"/>
              <a:t>Currently, federal loans can cover entire cost of attendance.</a:t>
            </a:r>
          </a:p>
          <a:p>
            <a:pPr lvl="1">
              <a:spcBef>
                <a:spcPts val="400"/>
              </a:spcBef>
            </a:pPr>
            <a:r>
              <a:rPr lang="en-US" sz="2000" dirty="0"/>
              <a:t>Usually, convenience of one loan servicer for all your federal loans.</a:t>
            </a:r>
          </a:p>
          <a:p>
            <a:pPr lvl="1">
              <a:spcBef>
                <a:spcPts val="400"/>
              </a:spcBef>
            </a:pPr>
            <a:r>
              <a:rPr lang="en-US" sz="2000" dirty="0"/>
              <a:t>Multiple repayment options, including payments tied to income.</a:t>
            </a:r>
          </a:p>
          <a:p>
            <a:pPr>
              <a:spcBef>
                <a:spcPts val="600"/>
              </a:spcBef>
            </a:pPr>
            <a:r>
              <a:rPr lang="en-US" dirty="0"/>
              <a:t>Not so good news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Interest rates maximums are high.*</a:t>
            </a:r>
          </a:p>
          <a:p>
            <a:pPr lvl="1">
              <a:spcBef>
                <a:spcPts val="400"/>
              </a:spcBef>
            </a:pPr>
            <a:r>
              <a:rPr lang="en-US" sz="2000" dirty="0"/>
              <a:t>Loan are unsubsidized, interest accrues from time of disbursement.</a:t>
            </a:r>
          </a:p>
          <a:p>
            <a:pPr lvl="1">
              <a:spcBef>
                <a:spcPts val="400"/>
              </a:spcBef>
            </a:pPr>
            <a:r>
              <a:rPr lang="en-US" sz="2000" dirty="0"/>
              <a:t>Direct PLUS (Grad PLUS) may encourage excessive borrowing when you really don’t need the funds.</a:t>
            </a:r>
          </a:p>
          <a:p>
            <a:pPr>
              <a:spcBef>
                <a:spcPts val="600"/>
              </a:spcBef>
            </a:pPr>
            <a:endParaRPr lang="en-US" sz="2400" baseline="60000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AB5676-CD5A-D59C-080A-820C28C3EBAB}"/>
              </a:ext>
            </a:extLst>
          </p:cNvPr>
          <p:cNvSpPr txBox="1"/>
          <p:nvPr/>
        </p:nvSpPr>
        <p:spPr>
          <a:xfrm>
            <a:off x="274320" y="5760720"/>
            <a:ext cx="748937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 9.5% for direct unsubsidized and 10.5% for direct PLUS (Grad PLUS) </a:t>
            </a:r>
          </a:p>
        </p:txBody>
      </p:sp>
    </p:spTree>
    <p:extLst>
      <p:ext uri="{BB962C8B-B14F-4D97-AF65-F5344CB8AC3E}">
        <p14:creationId xmlns:p14="http://schemas.microsoft.com/office/powerpoint/2010/main" val="421786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65A5F6-DCEE-11CD-9F3B-010CE3C7B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15259C0-9D9F-247B-49AD-CDE60E7AB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Dental school debt*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43DA4F-799A-3279-E283-5B08D8AA0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08927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$312,700		Average education debt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$14,900			Average predental debt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600" dirty="0"/>
              <a:t>$297,800		Average dental school debt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48A054-DEBA-1057-DC3B-302C1786A66A}"/>
              </a:ext>
            </a:extLst>
          </p:cNvPr>
          <p:cNvSpPr txBox="1"/>
          <p:nvPr/>
        </p:nvSpPr>
        <p:spPr>
          <a:xfrm>
            <a:off x="274320" y="5760720"/>
            <a:ext cx="783705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Indebted borrowers, Class of 2024; ADEA Senior Survey</a:t>
            </a:r>
          </a:p>
        </p:txBody>
      </p:sp>
    </p:spTree>
    <p:extLst>
      <p:ext uri="{BB962C8B-B14F-4D97-AF65-F5344CB8AC3E}">
        <p14:creationId xmlns:p14="http://schemas.microsoft.com/office/powerpoint/2010/main" val="2350521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Student loan portfolio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600" dirty="0">
                <a:solidFill>
                  <a:srgbClr val="FF0000"/>
                </a:solidFill>
              </a:rPr>
              <a:t>Direct loans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rgbClr val="FF0000"/>
                </a:solidFill>
              </a:rPr>
              <a:t>Direct unsubsidized loans*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rgbClr val="FF0000"/>
                </a:solidFill>
              </a:rPr>
              <a:t>Direct PLUS loans (aka Grad PLUS)*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600" dirty="0"/>
              <a:t>Campus-based loans**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Health Professions Student Loans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Loans for Disadvantaged Students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Institutional loans directly from the school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600" dirty="0"/>
              <a:t>Private loans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/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9856A81-92F7-23AB-B339-8D3F09C5093F}"/>
              </a:ext>
            </a:extLst>
          </p:cNvPr>
          <p:cNvSpPr txBox="1"/>
          <p:nvPr/>
        </p:nvSpPr>
        <p:spPr>
          <a:xfrm>
            <a:off x="274320" y="5596128"/>
            <a:ext cx="78370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</a:rPr>
              <a:t>*    These two loans often make up most, if not all, of a dental school student’s loan portfolio</a:t>
            </a:r>
          </a:p>
          <a:p>
            <a:r>
              <a:rPr lang="en-US" sz="1400" dirty="0">
                <a:latin typeface="Arial" panose="020B0604020202020204" pitchFamily="34" charset="0"/>
              </a:rPr>
              <a:t>**  Check with FAO regarding availability </a:t>
            </a:r>
          </a:p>
        </p:txBody>
      </p:sp>
    </p:spTree>
    <p:extLst>
      <p:ext uri="{BB962C8B-B14F-4D97-AF65-F5344CB8AC3E}">
        <p14:creationId xmlns:p14="http://schemas.microsoft.com/office/powerpoint/2010/main" val="251589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Direct unsubsidized loans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94050"/>
          </a:xfrm>
        </p:spPr>
        <p:txBody>
          <a:bodyPr>
            <a:norm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$40,500 limit per year</a:t>
            </a:r>
            <a:r>
              <a:rPr lang="en-US" sz="2400" baseline="30000" dirty="0"/>
              <a:t>*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Fixed interest rate</a:t>
            </a:r>
            <a:r>
              <a:rPr lang="en-US" sz="2400" baseline="50000" dirty="0"/>
              <a:t>+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New rate for 2025-26 academic year is </a:t>
            </a:r>
            <a:r>
              <a:rPr lang="en-US" sz="2400" dirty="0" err="1"/>
              <a:t>7.94%</a:t>
            </a:r>
            <a:r>
              <a:rPr lang="en-US" sz="2400" baseline="50000" dirty="0" err="1"/>
              <a:t>ǂ</a:t>
            </a:r>
            <a:endParaRPr lang="en-US" sz="2400" baseline="50000" dirty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Six-month grace period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Lender is federal government, they assign a loan servicer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Multiple repayment provisions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Currently eligible for forgiveness and PSLF</a:t>
            </a:r>
            <a:r>
              <a:rPr lang="en-US" sz="2400" baseline="60000" dirty="0"/>
              <a:t>§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74320" y="5150232"/>
            <a:ext cx="81517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aseline="30000" dirty="0">
                <a:latin typeface="Arial" panose="020B0604020202020204" pitchFamily="34" charset="0"/>
              </a:rPr>
              <a:t>*   </a:t>
            </a:r>
            <a:r>
              <a:rPr lang="en-US" sz="1400" dirty="0">
                <a:latin typeface="Arial" panose="020B0604020202020204" pitchFamily="34" charset="0"/>
              </a:rPr>
              <a:t>Schools may prorate higher amount for enrollment periods longer than 9 months                                         </a:t>
            </a:r>
          </a:p>
          <a:p>
            <a:r>
              <a:rPr lang="en-US" sz="1400" baseline="30000" dirty="0">
                <a:latin typeface="Arial" panose="020B0604020202020204" pitchFamily="34" charset="0"/>
              </a:rPr>
              <a:t>+   </a:t>
            </a:r>
            <a:r>
              <a:rPr lang="en-US" sz="1400" dirty="0">
                <a:latin typeface="Arial" panose="020B0604020202020204" pitchFamily="34" charset="0"/>
              </a:rPr>
              <a:t>Rate changes on new loans disbursed on or after July 1 (rate changes every year on new loans)</a:t>
            </a:r>
          </a:p>
          <a:p>
            <a:r>
              <a:rPr lang="en-US" sz="1400" baseline="30000" dirty="0">
                <a:latin typeface="Arial" panose="020B0604020202020204" pitchFamily="34" charset="0"/>
              </a:rPr>
              <a:t>ǂ   </a:t>
            </a:r>
            <a:r>
              <a:rPr lang="en-US" sz="1400" dirty="0">
                <a:latin typeface="Arial" panose="020B0604020202020204" pitchFamily="34" charset="0"/>
              </a:rPr>
              <a:t>For new loans disbursed on or after July 1, 2024                                                                         </a:t>
            </a:r>
          </a:p>
          <a:p>
            <a:r>
              <a:rPr lang="en-US" sz="1400" baseline="30000" dirty="0">
                <a:latin typeface="Arial" panose="020B0604020202020204" pitchFamily="34" charset="0"/>
              </a:rPr>
              <a:t>§   </a:t>
            </a:r>
            <a:r>
              <a:rPr lang="en-US" sz="1400" dirty="0">
                <a:latin typeface="Arial" panose="020B0604020202020204" pitchFamily="34" charset="0"/>
              </a:rPr>
              <a:t>Public Service Loan Forgiveness</a:t>
            </a:r>
          </a:p>
        </p:txBody>
      </p:sp>
    </p:spTree>
    <p:extLst>
      <p:ext uri="{BB962C8B-B14F-4D97-AF65-F5344CB8AC3E}">
        <p14:creationId xmlns:p14="http://schemas.microsoft.com/office/powerpoint/2010/main" val="27719950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56C670-B65A-4D7A-93DC-13FEE4036774}" vid="{C4F7701E-B220-432E-B24D-68FD383A461C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56C670-B65A-4D7A-93DC-13FEE4036774}" vid="{57A07835-2C95-4862-899F-923EE7262E62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56C670-B65A-4D7A-93DC-13FEE4036774}" vid="{857077B8-CAB6-4DD1-A97D-93D716149EAE}"/>
    </a:ext>
  </a:extLst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56C670-B65A-4D7A-93DC-13FEE4036774}" vid="{81287EA3-9B7D-4CD2-AAD9-9E4369E082ED}"/>
    </a:ext>
  </a:extLst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D56C670-B65A-4D7A-93DC-13FEE4036774}" vid="{81287EA3-9B7D-4CD2-AAD9-9E4369E082E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2A468505C1204481DA87350FF0C738" ma:contentTypeVersion="13" ma:contentTypeDescription="Create a new document." ma:contentTypeScope="" ma:versionID="a4ad85b1a0c63c8691cd76f38a4107ea">
  <xsd:schema xmlns:xsd="http://www.w3.org/2001/XMLSchema" xmlns:xs="http://www.w3.org/2001/XMLSchema" xmlns:p="http://schemas.microsoft.com/office/2006/metadata/properties" xmlns:ns2="3d0f5e99-7678-488e-8952-bc1fcf2e70f0" xmlns:ns3="02e8459b-c54c-40fe-8743-c2ab863378f5" targetNamespace="http://schemas.microsoft.com/office/2006/metadata/properties" ma:root="true" ma:fieldsID="7e4bf18a32e71dc4bcab1e873156680a" ns2:_="" ns3:_="">
    <xsd:import namespace="3d0f5e99-7678-488e-8952-bc1fcf2e70f0"/>
    <xsd:import namespace="02e8459b-c54c-40fe-8743-c2ab863378f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f5e99-7678-488e-8952-bc1fcf2e70f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972b0f96-d7e6-4d53-bce4-b53f7c6d64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e8459b-c54c-40fe-8743-c2ab863378f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32d8f288-1cc2-43f1-a0df-50dab0f5eabc}" ma:internalName="TaxCatchAll" ma:showField="CatchAllData" ma:web="02e8459b-c54c-40fe-8743-c2ab863378f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2e8459b-c54c-40fe-8743-c2ab863378f5" xsi:nil="true"/>
    <lcf76f155ced4ddcb4097134ff3c332f xmlns="3d0f5e99-7678-488e-8952-bc1fcf2e70f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2EE52CA-CDE9-468E-BA52-C7445F4A77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C6E2AE-7ED6-4B6B-9518-8C67E385E1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0f5e99-7678-488e-8952-bc1fcf2e70f0"/>
    <ds:schemaRef ds:uri="02e8459b-c54c-40fe-8743-c2ab863378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86B573-28D0-46EB-BCE8-478A7ECEED55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3d0f5e99-7678-488e-8952-bc1fcf2e70f0"/>
    <ds:schemaRef ds:uri="http://purl.org/dc/elements/1.1/"/>
    <ds:schemaRef ds:uri="http://www.w3.org/XML/1998/namespace"/>
    <ds:schemaRef ds:uri="http://schemas.openxmlformats.org/package/2006/metadata/core-properties"/>
    <ds:schemaRef ds:uri="02e8459b-c54c-40fe-8743-c2ab863378f5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d8817ef5-1ebe-441b-97a0-a69ce45b366e}" enabled="0" method="" siteId="{d8817ef5-1ebe-441b-97a0-a69ce45b366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6808</TotalTime>
  <Words>1070</Words>
  <Application>Microsoft Office PowerPoint</Application>
  <PresentationFormat>Widescreen</PresentationFormat>
  <Paragraphs>146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Wingdings</vt:lpstr>
      <vt:lpstr>1_Office Theme</vt:lpstr>
      <vt:lpstr>Custom Design</vt:lpstr>
      <vt:lpstr>2_Office Theme</vt:lpstr>
      <vt:lpstr>1_Custom Design</vt:lpstr>
      <vt:lpstr>2_Custom Design</vt:lpstr>
      <vt:lpstr>Student Loan Entrance Interview Class of 2029</vt:lpstr>
      <vt:lpstr>Topics to be covered</vt:lpstr>
      <vt:lpstr>Cost considerations</vt:lpstr>
      <vt:lpstr>Sample cost of attendance</vt:lpstr>
      <vt:lpstr>Smart budgeting leads to responsible borrowing</vt:lpstr>
      <vt:lpstr>Dental school borrowing</vt:lpstr>
      <vt:lpstr>Dental school debt*</vt:lpstr>
      <vt:lpstr>Student loan portfolio</vt:lpstr>
      <vt:lpstr>Direct unsubsidized loans</vt:lpstr>
      <vt:lpstr>Direct PLUS loans</vt:lpstr>
      <vt:lpstr>Two approaches to borrowing</vt:lpstr>
      <vt:lpstr>Repayment strategies</vt:lpstr>
      <vt:lpstr>Possible changes to borrowing and repayment*</vt:lpstr>
      <vt:lpstr>Action items </vt:lpstr>
      <vt:lpstr>Resources</vt:lpstr>
      <vt:lpstr>Congratulations and Good Luck            to the Class of 2029!</vt:lpstr>
    </vt:vector>
  </TitlesOfParts>
  <Company>Idea-ware,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JP</dc:creator>
  <cp:lastModifiedBy>Kimner, Susan</cp:lastModifiedBy>
  <cp:revision>159</cp:revision>
  <cp:lastPrinted>2015-09-08T16:10:01Z</cp:lastPrinted>
  <dcterms:created xsi:type="dcterms:W3CDTF">2013-11-20T19:44:47Z</dcterms:created>
  <dcterms:modified xsi:type="dcterms:W3CDTF">2025-06-11T14:20:47Z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0x0101007D2A468505C1204481DA87350FF0C738</vt:lpwstr>
  </property>
  <property fmtid="{D5CDD505-2E9C-101B-9397-08002B2CF9AE}" pid="3" name="MediaServiceImageTags">
    <vt:lpwstr/>
  </property>
</Properties>
</file>