
<file path=[Content_Types].xml><?xml version="1.0" encoding="utf-8"?>
<Types xmlns="http://schemas.openxmlformats.org/package/2006/content-types">
  <Default Extension="emf" ContentType="image/x-emf"/>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slideLayouts/slideLayout3.xml" ContentType="application/vnd.openxmlformats-officedocument.presentationml.slideLayout+xml"/>
  <Override PartName="/ppt/theme/theme3.xml" ContentType="application/vnd.openxmlformats-officedocument.theme+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4.xml" ContentType="application/vnd.openxmlformats-officedocument.theme+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 id="2147483650" r:id="rId2"/>
    <p:sldMasterId id="2147483662" r:id="rId3"/>
    <p:sldMasterId id="2147483664" r:id="rId4"/>
    <p:sldMasterId id="2147483667" r:id="rId5"/>
  </p:sldMasterIdLst>
  <p:notesMasterIdLst>
    <p:notesMasterId r:id="rId35"/>
  </p:notesMasterIdLst>
  <p:handoutMasterIdLst>
    <p:handoutMasterId r:id="rId36"/>
  </p:handoutMasterIdLst>
  <p:sldIdLst>
    <p:sldId id="259" r:id="rId6"/>
    <p:sldId id="264" r:id="rId7"/>
    <p:sldId id="265" r:id="rId8"/>
    <p:sldId id="257" r:id="rId9"/>
    <p:sldId id="263" r:id="rId10"/>
    <p:sldId id="286" r:id="rId11"/>
    <p:sldId id="287" r:id="rId12"/>
    <p:sldId id="285" r:id="rId13"/>
    <p:sldId id="266" r:id="rId14"/>
    <p:sldId id="267" r:id="rId15"/>
    <p:sldId id="268" r:id="rId16"/>
    <p:sldId id="269" r:id="rId17"/>
    <p:sldId id="270" r:id="rId18"/>
    <p:sldId id="271" r:id="rId19"/>
    <p:sldId id="272" r:id="rId20"/>
    <p:sldId id="288" r:id="rId21"/>
    <p:sldId id="289" r:id="rId22"/>
    <p:sldId id="274" r:id="rId23"/>
    <p:sldId id="278" r:id="rId24"/>
    <p:sldId id="277" r:id="rId25"/>
    <p:sldId id="279" r:id="rId26"/>
    <p:sldId id="275" r:id="rId27"/>
    <p:sldId id="276" r:id="rId28"/>
    <p:sldId id="280" r:id="rId29"/>
    <p:sldId id="281" r:id="rId30"/>
    <p:sldId id="284" r:id="rId31"/>
    <p:sldId id="282" r:id="rId32"/>
    <p:sldId id="283" r:id="rId33"/>
    <p:sldId id="258" r:id="rId3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AFB2E8A8-739C-534F-BDAF-E8BFFECF3DEC}">
          <p14:sldIdLst>
            <p14:sldId id="259"/>
            <p14:sldId id="264"/>
            <p14:sldId id="265"/>
            <p14:sldId id="257"/>
            <p14:sldId id="263"/>
            <p14:sldId id="286"/>
            <p14:sldId id="287"/>
            <p14:sldId id="285"/>
            <p14:sldId id="266"/>
            <p14:sldId id="267"/>
            <p14:sldId id="268"/>
            <p14:sldId id="269"/>
            <p14:sldId id="270"/>
            <p14:sldId id="271"/>
            <p14:sldId id="272"/>
            <p14:sldId id="288"/>
            <p14:sldId id="289"/>
            <p14:sldId id="274"/>
            <p14:sldId id="278"/>
            <p14:sldId id="277"/>
            <p14:sldId id="279"/>
            <p14:sldId id="275"/>
            <p14:sldId id="276"/>
            <p14:sldId id="280"/>
            <p14:sldId id="281"/>
            <p14:sldId id="284"/>
            <p14:sldId id="282"/>
            <p14:sldId id="283"/>
            <p14:sldId id="258"/>
          </p14:sldIdLst>
        </p14:section>
      </p14:sectionLst>
    </p:ex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5D8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780"/>
  </p:normalViewPr>
  <p:slideViewPr>
    <p:cSldViewPr snapToObjects="1">
      <p:cViewPr varScale="1">
        <p:scale>
          <a:sx n="111" d="100"/>
          <a:sy n="111" d="100"/>
        </p:scale>
        <p:origin x="534" y="96"/>
      </p:cViewPr>
      <p:guideLst/>
    </p:cSldViewPr>
  </p:slideViewPr>
  <p:notesTextViewPr>
    <p:cViewPr>
      <p:scale>
        <a:sx n="1" d="1"/>
        <a:sy n="1" d="1"/>
      </p:scale>
      <p:origin x="0" y="0"/>
    </p:cViewPr>
  </p:notesTextViewPr>
  <p:sorterViewPr>
    <p:cViewPr>
      <p:scale>
        <a:sx n="100" d="100"/>
        <a:sy n="100" d="100"/>
      </p:scale>
      <p:origin x="0" y="0"/>
    </p:cViewPr>
  </p:sorterViewPr>
  <p:notesViewPr>
    <p:cSldViewPr snapToObjects="1">
      <p:cViewPr varScale="1">
        <p:scale>
          <a:sx n="84" d="100"/>
          <a:sy n="84" d="100"/>
        </p:scale>
        <p:origin x="3828" y="90"/>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39" Type="http://schemas.openxmlformats.org/officeDocument/2006/relationships/theme" Target="theme/theme1.xml"/><Relationship Id="rId21" Type="http://schemas.openxmlformats.org/officeDocument/2006/relationships/slide" Target="slides/slide16.xml"/><Relationship Id="rId34" Type="http://schemas.openxmlformats.org/officeDocument/2006/relationships/slide" Target="slides/slide29.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slide" Target="slides/slide28.xml"/><Relationship Id="rId38"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slide" Target="slides/slide24.xml"/><Relationship Id="rId1" Type="http://schemas.openxmlformats.org/officeDocument/2006/relationships/slideMaster" Target="slideMasters/slideMaster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slide" Target="slides/slide27.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Master" Target="slideMasters/slideMaster5.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slide" Target="slides/slide23.xml"/><Relationship Id="rId36" Type="http://schemas.openxmlformats.org/officeDocument/2006/relationships/handoutMaster" Target="handoutMasters/handoutMaster1.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slide" Target="slides/slide26.xml"/><Relationship Id="rId4" Type="http://schemas.openxmlformats.org/officeDocument/2006/relationships/slideMaster" Target="slideMasters/slideMaster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slide" Target="slides/slide25.xml"/><Relationship Id="rId35" Type="http://schemas.openxmlformats.org/officeDocument/2006/relationships/notesMaster" Target="notesMasters/notesMaster1.xml"/><Relationship Id="rId8" Type="http://schemas.openxmlformats.org/officeDocument/2006/relationships/slide" Target="slides/slide3.xml"/><Relationship Id="rId3" Type="http://schemas.openxmlformats.org/officeDocument/2006/relationships/slideMaster" Target="slideMasters/slideMaster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7.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9B86B160-B113-4154-97A5-E42BFD858B47}"/>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DED3157E-01E4-4D02-A899-B1B31CFB6044}"/>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1203C67B-040F-4948-8655-E90C110592BA}" type="datetimeFigureOut">
              <a:rPr lang="en-US" smtClean="0"/>
              <a:t>1/20/2026</a:t>
            </a:fld>
            <a:endParaRPr lang="en-US"/>
          </a:p>
        </p:txBody>
      </p:sp>
      <p:sp>
        <p:nvSpPr>
          <p:cNvPr id="4" name="Footer Placeholder 3">
            <a:extLst>
              <a:ext uri="{FF2B5EF4-FFF2-40B4-BE49-F238E27FC236}">
                <a16:creationId xmlns:a16="http://schemas.microsoft.com/office/drawing/2014/main" id="{B480824C-04EC-44E5-8618-DBAF681294E8}"/>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91584839-52AE-43ED-9914-85173B6F90A6}"/>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4DCE6D7F-6414-4A1C-AB02-1D4D077E0CA4}" type="slidenum">
              <a:rPr lang="en-US" smtClean="0"/>
              <a:t>‹#›</a:t>
            </a:fld>
            <a:endParaRPr lang="en-US"/>
          </a:p>
        </p:txBody>
      </p:sp>
    </p:spTree>
    <p:extLst>
      <p:ext uri="{BB962C8B-B14F-4D97-AF65-F5344CB8AC3E}">
        <p14:creationId xmlns:p14="http://schemas.microsoft.com/office/powerpoint/2010/main" val="58819355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6.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31DDA23-C47E-664C-8DC6-F9079FB09C80}" type="datetimeFigureOut">
              <a:rPr lang="en-US" smtClean="0"/>
              <a:t>1/20/2026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9DC6997-AC77-0346-8FB3-27F30124BA4C}" type="slidenum">
              <a:rPr lang="en-US" smtClean="0"/>
              <a:t>‹#›</a:t>
            </a:fld>
            <a:endParaRPr lang="en-US"/>
          </a:p>
        </p:txBody>
      </p:sp>
    </p:spTree>
    <p:extLst>
      <p:ext uri="{BB962C8B-B14F-4D97-AF65-F5344CB8AC3E}">
        <p14:creationId xmlns:p14="http://schemas.microsoft.com/office/powerpoint/2010/main" val="203847534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9DC6997-AC77-0346-8FB3-27F30124BA4C}" type="slidenum">
              <a:rPr lang="en-US" smtClean="0"/>
              <a:t>1</a:t>
            </a:fld>
            <a:endParaRPr lang="en-US"/>
          </a:p>
        </p:txBody>
      </p:sp>
    </p:spTree>
    <p:extLst>
      <p:ext uri="{BB962C8B-B14F-4D97-AF65-F5344CB8AC3E}">
        <p14:creationId xmlns:p14="http://schemas.microsoft.com/office/powerpoint/2010/main" val="184850282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9ADC528-E714-AD15-716C-AC6BE8FADD4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7EA423D-5486-B8B7-135D-AA11833CF41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4813382-E4BB-9EB9-9F44-7ED085E5AC6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D07B6D2-4267-506D-5B31-1737308E9B83}"/>
              </a:ext>
            </a:extLst>
          </p:cNvPr>
          <p:cNvSpPr>
            <a:spLocks noGrp="1"/>
          </p:cNvSpPr>
          <p:nvPr>
            <p:ph type="sldNum" sz="quarter" idx="10"/>
          </p:nvPr>
        </p:nvSpPr>
        <p:spPr/>
        <p:txBody>
          <a:bodyPr/>
          <a:lstStyle/>
          <a:p>
            <a:fld id="{29DC6997-AC77-0346-8FB3-27F30124BA4C}" type="slidenum">
              <a:rPr lang="en-US" smtClean="0"/>
              <a:t>10</a:t>
            </a:fld>
            <a:endParaRPr lang="en-US"/>
          </a:p>
        </p:txBody>
      </p:sp>
    </p:spTree>
    <p:extLst>
      <p:ext uri="{BB962C8B-B14F-4D97-AF65-F5344CB8AC3E}">
        <p14:creationId xmlns:p14="http://schemas.microsoft.com/office/powerpoint/2010/main" val="219594152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A274453-7240-8E91-9184-7DB2EAEB28E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6DB3C40-38CA-74A7-815A-FDFA061BEB1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FF2E8A5-6FB1-B54D-2847-800B13F8A6F0}"/>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EB8F604-D9DB-CF40-485D-9966BE3310D0}"/>
              </a:ext>
            </a:extLst>
          </p:cNvPr>
          <p:cNvSpPr>
            <a:spLocks noGrp="1"/>
          </p:cNvSpPr>
          <p:nvPr>
            <p:ph type="sldNum" sz="quarter" idx="10"/>
          </p:nvPr>
        </p:nvSpPr>
        <p:spPr/>
        <p:txBody>
          <a:bodyPr/>
          <a:lstStyle/>
          <a:p>
            <a:fld id="{29DC6997-AC77-0346-8FB3-27F30124BA4C}" type="slidenum">
              <a:rPr lang="en-US" smtClean="0"/>
              <a:t>11</a:t>
            </a:fld>
            <a:endParaRPr lang="en-US"/>
          </a:p>
        </p:txBody>
      </p:sp>
    </p:spTree>
    <p:extLst>
      <p:ext uri="{BB962C8B-B14F-4D97-AF65-F5344CB8AC3E}">
        <p14:creationId xmlns:p14="http://schemas.microsoft.com/office/powerpoint/2010/main" val="122887936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C119790-5767-C3AC-785C-4D04681C819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AC237E1-39C1-CBDD-5BA0-B395A49937B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875CDEC-33BF-20AF-3686-B5023573493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5E4A364-86E4-BED6-C84A-20B834ED1A03}"/>
              </a:ext>
            </a:extLst>
          </p:cNvPr>
          <p:cNvSpPr>
            <a:spLocks noGrp="1"/>
          </p:cNvSpPr>
          <p:nvPr>
            <p:ph type="sldNum" sz="quarter" idx="10"/>
          </p:nvPr>
        </p:nvSpPr>
        <p:spPr/>
        <p:txBody>
          <a:bodyPr/>
          <a:lstStyle/>
          <a:p>
            <a:fld id="{29DC6997-AC77-0346-8FB3-27F30124BA4C}" type="slidenum">
              <a:rPr lang="en-US" smtClean="0"/>
              <a:t>12</a:t>
            </a:fld>
            <a:endParaRPr lang="en-US"/>
          </a:p>
        </p:txBody>
      </p:sp>
    </p:spTree>
    <p:extLst>
      <p:ext uri="{BB962C8B-B14F-4D97-AF65-F5344CB8AC3E}">
        <p14:creationId xmlns:p14="http://schemas.microsoft.com/office/powerpoint/2010/main" val="154144339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E3D0F90-7FD0-79B3-4454-62FF5861358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2DD2390-468C-E0C0-49DC-01F13B97AD0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6CC8CB7-6CEE-309C-74AF-597E05E563A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13B8D23-C7CA-D7E1-63C0-F3A6617A6DE7}"/>
              </a:ext>
            </a:extLst>
          </p:cNvPr>
          <p:cNvSpPr>
            <a:spLocks noGrp="1"/>
          </p:cNvSpPr>
          <p:nvPr>
            <p:ph type="sldNum" sz="quarter" idx="10"/>
          </p:nvPr>
        </p:nvSpPr>
        <p:spPr/>
        <p:txBody>
          <a:bodyPr/>
          <a:lstStyle/>
          <a:p>
            <a:fld id="{29DC6997-AC77-0346-8FB3-27F30124BA4C}" type="slidenum">
              <a:rPr lang="en-US" smtClean="0"/>
              <a:t>13</a:t>
            </a:fld>
            <a:endParaRPr lang="en-US"/>
          </a:p>
        </p:txBody>
      </p:sp>
    </p:spTree>
    <p:extLst>
      <p:ext uri="{BB962C8B-B14F-4D97-AF65-F5344CB8AC3E}">
        <p14:creationId xmlns:p14="http://schemas.microsoft.com/office/powerpoint/2010/main" val="150887378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4C1B638-88B1-3885-D1D2-692049595B1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E318BC9-DC9E-55F9-7D54-BF8986E4950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BCF770E-7F8C-79C2-0A8E-6401ED80968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F3E9A7E-9DF3-A789-55A9-A06CF6134F99}"/>
              </a:ext>
            </a:extLst>
          </p:cNvPr>
          <p:cNvSpPr>
            <a:spLocks noGrp="1"/>
          </p:cNvSpPr>
          <p:nvPr>
            <p:ph type="sldNum" sz="quarter" idx="10"/>
          </p:nvPr>
        </p:nvSpPr>
        <p:spPr/>
        <p:txBody>
          <a:bodyPr/>
          <a:lstStyle/>
          <a:p>
            <a:fld id="{29DC6997-AC77-0346-8FB3-27F30124BA4C}" type="slidenum">
              <a:rPr lang="en-US" smtClean="0"/>
              <a:t>14</a:t>
            </a:fld>
            <a:endParaRPr lang="en-US"/>
          </a:p>
        </p:txBody>
      </p:sp>
    </p:spTree>
    <p:extLst>
      <p:ext uri="{BB962C8B-B14F-4D97-AF65-F5344CB8AC3E}">
        <p14:creationId xmlns:p14="http://schemas.microsoft.com/office/powerpoint/2010/main" val="17583024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EF70AD3-0431-3468-1D2B-E05E96E725C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68F3263-6F8D-D255-B279-88A9C71E913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3F09D39-E635-BEE1-9DDB-863242BCFEF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0D0147E5-1473-2EFA-994E-D81D3C8A728D}"/>
              </a:ext>
            </a:extLst>
          </p:cNvPr>
          <p:cNvSpPr>
            <a:spLocks noGrp="1"/>
          </p:cNvSpPr>
          <p:nvPr>
            <p:ph type="sldNum" sz="quarter" idx="10"/>
          </p:nvPr>
        </p:nvSpPr>
        <p:spPr/>
        <p:txBody>
          <a:bodyPr/>
          <a:lstStyle/>
          <a:p>
            <a:fld id="{29DC6997-AC77-0346-8FB3-27F30124BA4C}" type="slidenum">
              <a:rPr lang="en-US" smtClean="0"/>
              <a:t>15</a:t>
            </a:fld>
            <a:endParaRPr lang="en-US"/>
          </a:p>
        </p:txBody>
      </p:sp>
    </p:spTree>
    <p:extLst>
      <p:ext uri="{BB962C8B-B14F-4D97-AF65-F5344CB8AC3E}">
        <p14:creationId xmlns:p14="http://schemas.microsoft.com/office/powerpoint/2010/main" val="164765365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CBD5D81-E792-7C72-8D88-0BCDA2C5462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92D1D42-5CF2-6F7C-FE5D-6CEB04D264D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79DF340-8B7B-3AD0-FD08-BC7BFE3F442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E35F41B-ADE0-4F92-83A8-76C0459E8866}"/>
              </a:ext>
            </a:extLst>
          </p:cNvPr>
          <p:cNvSpPr>
            <a:spLocks noGrp="1"/>
          </p:cNvSpPr>
          <p:nvPr>
            <p:ph type="sldNum" sz="quarter" idx="10"/>
          </p:nvPr>
        </p:nvSpPr>
        <p:spPr/>
        <p:txBody>
          <a:bodyPr/>
          <a:lstStyle/>
          <a:p>
            <a:fld id="{29DC6997-AC77-0346-8FB3-27F30124BA4C}" type="slidenum">
              <a:rPr lang="en-US" smtClean="0"/>
              <a:t>16</a:t>
            </a:fld>
            <a:endParaRPr lang="en-US"/>
          </a:p>
        </p:txBody>
      </p:sp>
    </p:spTree>
    <p:extLst>
      <p:ext uri="{BB962C8B-B14F-4D97-AF65-F5344CB8AC3E}">
        <p14:creationId xmlns:p14="http://schemas.microsoft.com/office/powerpoint/2010/main" val="46334086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08AEB8E-1CB2-5314-F57F-B224F167BE4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F9D11A6-24F2-6E83-54AF-6CDDB89A69C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B469A60-4F5C-03C6-3836-3BCB58F05C5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174E57C-B032-CDFF-C95E-F86C2CB7A3B8}"/>
              </a:ext>
            </a:extLst>
          </p:cNvPr>
          <p:cNvSpPr>
            <a:spLocks noGrp="1"/>
          </p:cNvSpPr>
          <p:nvPr>
            <p:ph type="sldNum" sz="quarter" idx="10"/>
          </p:nvPr>
        </p:nvSpPr>
        <p:spPr/>
        <p:txBody>
          <a:bodyPr/>
          <a:lstStyle/>
          <a:p>
            <a:fld id="{29DC6997-AC77-0346-8FB3-27F30124BA4C}" type="slidenum">
              <a:rPr lang="en-US" smtClean="0"/>
              <a:t>17</a:t>
            </a:fld>
            <a:endParaRPr lang="en-US"/>
          </a:p>
        </p:txBody>
      </p:sp>
    </p:spTree>
    <p:extLst>
      <p:ext uri="{BB962C8B-B14F-4D97-AF65-F5344CB8AC3E}">
        <p14:creationId xmlns:p14="http://schemas.microsoft.com/office/powerpoint/2010/main" val="355104971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63B3560-444F-3EDB-B91F-7F5C435CFF8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AE9E671-A5CF-1927-97D0-8664DBE3E68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A542597-18DB-7475-8DA2-41A9EA33072E}"/>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63EB45A-573F-855E-E4CA-D73C7D03F584}"/>
              </a:ext>
            </a:extLst>
          </p:cNvPr>
          <p:cNvSpPr>
            <a:spLocks noGrp="1"/>
          </p:cNvSpPr>
          <p:nvPr>
            <p:ph type="sldNum" sz="quarter" idx="10"/>
          </p:nvPr>
        </p:nvSpPr>
        <p:spPr/>
        <p:txBody>
          <a:bodyPr/>
          <a:lstStyle/>
          <a:p>
            <a:fld id="{29DC6997-AC77-0346-8FB3-27F30124BA4C}" type="slidenum">
              <a:rPr lang="en-US" smtClean="0"/>
              <a:t>18</a:t>
            </a:fld>
            <a:endParaRPr lang="en-US"/>
          </a:p>
        </p:txBody>
      </p:sp>
    </p:spTree>
    <p:extLst>
      <p:ext uri="{BB962C8B-B14F-4D97-AF65-F5344CB8AC3E}">
        <p14:creationId xmlns:p14="http://schemas.microsoft.com/office/powerpoint/2010/main" val="107299134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B210F3E-DA09-B881-146D-74F4D0F6C61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D40A65F-D458-5239-A287-2B00C12164C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91DA685-8168-2595-CF5E-849CDE6DE38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AC1D9F8-03C5-7B51-B642-8024B54F4336}"/>
              </a:ext>
            </a:extLst>
          </p:cNvPr>
          <p:cNvSpPr>
            <a:spLocks noGrp="1"/>
          </p:cNvSpPr>
          <p:nvPr>
            <p:ph type="sldNum" sz="quarter" idx="10"/>
          </p:nvPr>
        </p:nvSpPr>
        <p:spPr/>
        <p:txBody>
          <a:bodyPr/>
          <a:lstStyle/>
          <a:p>
            <a:fld id="{29DC6997-AC77-0346-8FB3-27F30124BA4C}" type="slidenum">
              <a:rPr lang="en-US" smtClean="0"/>
              <a:t>19</a:t>
            </a:fld>
            <a:endParaRPr lang="en-US"/>
          </a:p>
        </p:txBody>
      </p:sp>
    </p:spTree>
    <p:extLst>
      <p:ext uri="{BB962C8B-B14F-4D97-AF65-F5344CB8AC3E}">
        <p14:creationId xmlns:p14="http://schemas.microsoft.com/office/powerpoint/2010/main" val="380228735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ADDDEEB-676C-453A-A25C-5FE1C568B6E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7A008FB-3FCA-60DE-5628-78A4F58228A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9DC7D3C-E16F-E4B3-56FA-DD2EF189A3D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5CA7C35-3E48-77B2-F076-31C4B953CA15}"/>
              </a:ext>
            </a:extLst>
          </p:cNvPr>
          <p:cNvSpPr>
            <a:spLocks noGrp="1"/>
          </p:cNvSpPr>
          <p:nvPr>
            <p:ph type="sldNum" sz="quarter" idx="10"/>
          </p:nvPr>
        </p:nvSpPr>
        <p:spPr/>
        <p:txBody>
          <a:bodyPr/>
          <a:lstStyle/>
          <a:p>
            <a:fld id="{29DC6997-AC77-0346-8FB3-27F30124BA4C}" type="slidenum">
              <a:rPr lang="en-US" smtClean="0"/>
              <a:t>2</a:t>
            </a:fld>
            <a:endParaRPr lang="en-US"/>
          </a:p>
        </p:txBody>
      </p:sp>
    </p:spTree>
    <p:extLst>
      <p:ext uri="{BB962C8B-B14F-4D97-AF65-F5344CB8AC3E}">
        <p14:creationId xmlns:p14="http://schemas.microsoft.com/office/powerpoint/2010/main" val="915164314"/>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B6FECCD-FDF7-5AA7-7FA8-D656B80FB22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856C134-3069-6C37-0C5C-1C67C9FF10A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F068C69-ABAA-9EDB-2F41-C2BDDA0BD95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4E5352C-E0B4-3BEE-4D68-33D3E1A29BC6}"/>
              </a:ext>
            </a:extLst>
          </p:cNvPr>
          <p:cNvSpPr>
            <a:spLocks noGrp="1"/>
          </p:cNvSpPr>
          <p:nvPr>
            <p:ph type="sldNum" sz="quarter" idx="10"/>
          </p:nvPr>
        </p:nvSpPr>
        <p:spPr/>
        <p:txBody>
          <a:bodyPr/>
          <a:lstStyle/>
          <a:p>
            <a:fld id="{29DC6997-AC77-0346-8FB3-27F30124BA4C}" type="slidenum">
              <a:rPr lang="en-US" smtClean="0"/>
              <a:t>20</a:t>
            </a:fld>
            <a:endParaRPr lang="en-US"/>
          </a:p>
        </p:txBody>
      </p:sp>
    </p:spTree>
    <p:extLst>
      <p:ext uri="{BB962C8B-B14F-4D97-AF65-F5344CB8AC3E}">
        <p14:creationId xmlns:p14="http://schemas.microsoft.com/office/powerpoint/2010/main" val="1460809838"/>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3D8B53F-6EBB-172D-BEFA-74C697D956D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3395B94-A7E3-EA24-0F98-2430D0EF091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D5D4F5A-AE33-9AEB-CC9B-9474F1EF6E1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7E72F85-7D0C-AE18-D3E3-0DE402CD1095}"/>
              </a:ext>
            </a:extLst>
          </p:cNvPr>
          <p:cNvSpPr>
            <a:spLocks noGrp="1"/>
          </p:cNvSpPr>
          <p:nvPr>
            <p:ph type="sldNum" sz="quarter" idx="10"/>
          </p:nvPr>
        </p:nvSpPr>
        <p:spPr/>
        <p:txBody>
          <a:bodyPr/>
          <a:lstStyle/>
          <a:p>
            <a:fld id="{29DC6997-AC77-0346-8FB3-27F30124BA4C}" type="slidenum">
              <a:rPr lang="en-US" smtClean="0"/>
              <a:t>21</a:t>
            </a:fld>
            <a:endParaRPr lang="en-US"/>
          </a:p>
        </p:txBody>
      </p:sp>
    </p:spTree>
    <p:extLst>
      <p:ext uri="{BB962C8B-B14F-4D97-AF65-F5344CB8AC3E}">
        <p14:creationId xmlns:p14="http://schemas.microsoft.com/office/powerpoint/2010/main" val="874375354"/>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75F4BE5-4BD8-379F-1859-147B801414C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AFE3C94-DB7A-83C7-A97D-93FADFA3BC9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E5015A7-33F8-CE0F-82C9-6472C32F6C4E}"/>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0621D88-953E-A603-3FCC-03CA95CC95C8}"/>
              </a:ext>
            </a:extLst>
          </p:cNvPr>
          <p:cNvSpPr>
            <a:spLocks noGrp="1"/>
          </p:cNvSpPr>
          <p:nvPr>
            <p:ph type="sldNum" sz="quarter" idx="10"/>
          </p:nvPr>
        </p:nvSpPr>
        <p:spPr/>
        <p:txBody>
          <a:bodyPr/>
          <a:lstStyle/>
          <a:p>
            <a:fld id="{29DC6997-AC77-0346-8FB3-27F30124BA4C}" type="slidenum">
              <a:rPr lang="en-US" smtClean="0"/>
              <a:t>22</a:t>
            </a:fld>
            <a:endParaRPr lang="en-US"/>
          </a:p>
        </p:txBody>
      </p:sp>
    </p:spTree>
    <p:extLst>
      <p:ext uri="{BB962C8B-B14F-4D97-AF65-F5344CB8AC3E}">
        <p14:creationId xmlns:p14="http://schemas.microsoft.com/office/powerpoint/2010/main" val="3791199650"/>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AF1634E-E0F1-E9B2-C95A-C205F674485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91D82E1-9A7D-E691-376E-D25C3675955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AE97AEC-99C9-B8A2-FEE3-9EB04C5207F5}"/>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26A0821-5A90-AADB-469F-287F149B3220}"/>
              </a:ext>
            </a:extLst>
          </p:cNvPr>
          <p:cNvSpPr>
            <a:spLocks noGrp="1"/>
          </p:cNvSpPr>
          <p:nvPr>
            <p:ph type="sldNum" sz="quarter" idx="10"/>
          </p:nvPr>
        </p:nvSpPr>
        <p:spPr/>
        <p:txBody>
          <a:bodyPr/>
          <a:lstStyle/>
          <a:p>
            <a:fld id="{29DC6997-AC77-0346-8FB3-27F30124BA4C}" type="slidenum">
              <a:rPr lang="en-US" smtClean="0"/>
              <a:t>23</a:t>
            </a:fld>
            <a:endParaRPr lang="en-US"/>
          </a:p>
        </p:txBody>
      </p:sp>
    </p:spTree>
    <p:extLst>
      <p:ext uri="{BB962C8B-B14F-4D97-AF65-F5344CB8AC3E}">
        <p14:creationId xmlns:p14="http://schemas.microsoft.com/office/powerpoint/2010/main" val="860215698"/>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D4B9D99-7D7A-6B2B-319A-35EA3989791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F84F27B-B1AE-3EE5-109C-1C6E99747CD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AF3526C-1C1D-9C13-58C3-3FBBFC56E535}"/>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12B9058-5435-BBDC-F96A-5973BDFEE189}"/>
              </a:ext>
            </a:extLst>
          </p:cNvPr>
          <p:cNvSpPr>
            <a:spLocks noGrp="1"/>
          </p:cNvSpPr>
          <p:nvPr>
            <p:ph type="sldNum" sz="quarter" idx="10"/>
          </p:nvPr>
        </p:nvSpPr>
        <p:spPr/>
        <p:txBody>
          <a:bodyPr/>
          <a:lstStyle/>
          <a:p>
            <a:fld id="{29DC6997-AC77-0346-8FB3-27F30124BA4C}" type="slidenum">
              <a:rPr lang="en-US" smtClean="0"/>
              <a:t>24</a:t>
            </a:fld>
            <a:endParaRPr lang="en-US"/>
          </a:p>
        </p:txBody>
      </p:sp>
    </p:spTree>
    <p:extLst>
      <p:ext uri="{BB962C8B-B14F-4D97-AF65-F5344CB8AC3E}">
        <p14:creationId xmlns:p14="http://schemas.microsoft.com/office/powerpoint/2010/main" val="3325248259"/>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A115910-0D98-E716-488A-5C3949D9DD3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F8C35D0-2E9A-4C97-A71D-84125FCD810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70F19B5-C946-8DD1-4FA5-589BE74449B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A6CB60A-EEBF-BDD3-07F6-27561C5AA0B2}"/>
              </a:ext>
            </a:extLst>
          </p:cNvPr>
          <p:cNvSpPr>
            <a:spLocks noGrp="1"/>
          </p:cNvSpPr>
          <p:nvPr>
            <p:ph type="sldNum" sz="quarter" idx="10"/>
          </p:nvPr>
        </p:nvSpPr>
        <p:spPr/>
        <p:txBody>
          <a:bodyPr/>
          <a:lstStyle/>
          <a:p>
            <a:fld id="{29DC6997-AC77-0346-8FB3-27F30124BA4C}" type="slidenum">
              <a:rPr lang="en-US" smtClean="0"/>
              <a:t>25</a:t>
            </a:fld>
            <a:endParaRPr lang="en-US"/>
          </a:p>
        </p:txBody>
      </p:sp>
    </p:spTree>
    <p:extLst>
      <p:ext uri="{BB962C8B-B14F-4D97-AF65-F5344CB8AC3E}">
        <p14:creationId xmlns:p14="http://schemas.microsoft.com/office/powerpoint/2010/main" val="3636997513"/>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7005E29-C353-1525-7FA1-51D91063ED1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7F74669-7A0A-87F5-DAE6-95EEF23AA6E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85F5A52-5C5B-EB0A-0485-70630B13CD0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930B753-6BAD-2216-8C0D-AE54DA4B8BAC}"/>
              </a:ext>
            </a:extLst>
          </p:cNvPr>
          <p:cNvSpPr>
            <a:spLocks noGrp="1"/>
          </p:cNvSpPr>
          <p:nvPr>
            <p:ph type="sldNum" sz="quarter" idx="10"/>
          </p:nvPr>
        </p:nvSpPr>
        <p:spPr/>
        <p:txBody>
          <a:bodyPr/>
          <a:lstStyle/>
          <a:p>
            <a:fld id="{29DC6997-AC77-0346-8FB3-27F30124BA4C}" type="slidenum">
              <a:rPr lang="en-US" smtClean="0"/>
              <a:t>26</a:t>
            </a:fld>
            <a:endParaRPr lang="en-US"/>
          </a:p>
        </p:txBody>
      </p:sp>
    </p:spTree>
    <p:extLst>
      <p:ext uri="{BB962C8B-B14F-4D97-AF65-F5344CB8AC3E}">
        <p14:creationId xmlns:p14="http://schemas.microsoft.com/office/powerpoint/2010/main" val="168805770"/>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27C5EF2-9F44-BA66-1A50-3B7D3767291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F4EFAE9-A753-0AB7-7540-0DF3447CB2D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5EF14EB-6BB4-D9B8-2A34-D05EDA08CB0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64A2F8B-20A0-95E1-B903-0E09A9598C1E}"/>
              </a:ext>
            </a:extLst>
          </p:cNvPr>
          <p:cNvSpPr>
            <a:spLocks noGrp="1"/>
          </p:cNvSpPr>
          <p:nvPr>
            <p:ph type="sldNum" sz="quarter" idx="10"/>
          </p:nvPr>
        </p:nvSpPr>
        <p:spPr/>
        <p:txBody>
          <a:bodyPr/>
          <a:lstStyle/>
          <a:p>
            <a:fld id="{29DC6997-AC77-0346-8FB3-27F30124BA4C}" type="slidenum">
              <a:rPr lang="en-US" smtClean="0"/>
              <a:t>27</a:t>
            </a:fld>
            <a:endParaRPr lang="en-US"/>
          </a:p>
        </p:txBody>
      </p:sp>
    </p:spTree>
    <p:extLst>
      <p:ext uri="{BB962C8B-B14F-4D97-AF65-F5344CB8AC3E}">
        <p14:creationId xmlns:p14="http://schemas.microsoft.com/office/powerpoint/2010/main" val="142825327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5E74945-1295-DF3E-4668-DB17A24EDF7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4D18BDB-5646-E5D8-71AE-AF55DDDAF1E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C60EB2B-1F27-38C2-73CF-0017BF576ED3}"/>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9D05152-7933-22C6-12A6-92A773526AF5}"/>
              </a:ext>
            </a:extLst>
          </p:cNvPr>
          <p:cNvSpPr>
            <a:spLocks noGrp="1"/>
          </p:cNvSpPr>
          <p:nvPr>
            <p:ph type="sldNum" sz="quarter" idx="10"/>
          </p:nvPr>
        </p:nvSpPr>
        <p:spPr/>
        <p:txBody>
          <a:bodyPr/>
          <a:lstStyle/>
          <a:p>
            <a:fld id="{29DC6997-AC77-0346-8FB3-27F30124BA4C}" type="slidenum">
              <a:rPr lang="en-US" smtClean="0"/>
              <a:t>3</a:t>
            </a:fld>
            <a:endParaRPr lang="en-US"/>
          </a:p>
        </p:txBody>
      </p:sp>
    </p:spTree>
    <p:extLst>
      <p:ext uri="{BB962C8B-B14F-4D97-AF65-F5344CB8AC3E}">
        <p14:creationId xmlns:p14="http://schemas.microsoft.com/office/powerpoint/2010/main" val="84846566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9DC6997-AC77-0346-8FB3-27F30124BA4C}" type="slidenum">
              <a:rPr lang="en-US" smtClean="0"/>
              <a:t>4</a:t>
            </a:fld>
            <a:endParaRPr lang="en-US"/>
          </a:p>
        </p:txBody>
      </p:sp>
    </p:spTree>
    <p:extLst>
      <p:ext uri="{BB962C8B-B14F-4D97-AF65-F5344CB8AC3E}">
        <p14:creationId xmlns:p14="http://schemas.microsoft.com/office/powerpoint/2010/main" val="387599127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141DD01-32A9-9E12-8BAD-3AA5349D51C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3A8162B-1CFE-2D00-027A-E684EA6C081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EC33934-F3E4-95FB-1679-5AD11285A4F3}"/>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B49AC19-3FBE-0D10-5399-96B28E79B242}"/>
              </a:ext>
            </a:extLst>
          </p:cNvPr>
          <p:cNvSpPr>
            <a:spLocks noGrp="1"/>
          </p:cNvSpPr>
          <p:nvPr>
            <p:ph type="sldNum" sz="quarter" idx="10"/>
          </p:nvPr>
        </p:nvSpPr>
        <p:spPr/>
        <p:txBody>
          <a:bodyPr/>
          <a:lstStyle/>
          <a:p>
            <a:fld id="{29DC6997-AC77-0346-8FB3-27F30124BA4C}" type="slidenum">
              <a:rPr lang="en-US" smtClean="0"/>
              <a:t>5</a:t>
            </a:fld>
            <a:endParaRPr lang="en-US"/>
          </a:p>
        </p:txBody>
      </p:sp>
    </p:spTree>
    <p:extLst>
      <p:ext uri="{BB962C8B-B14F-4D97-AF65-F5344CB8AC3E}">
        <p14:creationId xmlns:p14="http://schemas.microsoft.com/office/powerpoint/2010/main" val="84725722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ECB1721-62C3-7C2A-DD57-8B230CDBF67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7B4A628-6728-AAD0-B1DC-F825489E652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BDF2649-CE87-F4EA-9CC5-D65F2825CC6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9B3E99B-D88C-361C-3416-559EC9BA85D5}"/>
              </a:ext>
            </a:extLst>
          </p:cNvPr>
          <p:cNvSpPr>
            <a:spLocks noGrp="1"/>
          </p:cNvSpPr>
          <p:nvPr>
            <p:ph type="sldNum" sz="quarter" idx="10"/>
          </p:nvPr>
        </p:nvSpPr>
        <p:spPr/>
        <p:txBody>
          <a:bodyPr/>
          <a:lstStyle/>
          <a:p>
            <a:fld id="{29DC6997-AC77-0346-8FB3-27F30124BA4C}" type="slidenum">
              <a:rPr lang="en-US" smtClean="0"/>
              <a:t>6</a:t>
            </a:fld>
            <a:endParaRPr lang="en-US"/>
          </a:p>
        </p:txBody>
      </p:sp>
    </p:spTree>
    <p:extLst>
      <p:ext uri="{BB962C8B-B14F-4D97-AF65-F5344CB8AC3E}">
        <p14:creationId xmlns:p14="http://schemas.microsoft.com/office/powerpoint/2010/main" val="218961754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A1330E6-5CC3-D094-99F9-A072ACD35DB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72FFFD1-2727-4004-214E-845DEC7B171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B739701-88E6-487E-BA1E-49ABEF973D6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B3DB388-D040-AD4E-4503-B907089607CA}"/>
              </a:ext>
            </a:extLst>
          </p:cNvPr>
          <p:cNvSpPr>
            <a:spLocks noGrp="1"/>
          </p:cNvSpPr>
          <p:nvPr>
            <p:ph type="sldNum" sz="quarter" idx="10"/>
          </p:nvPr>
        </p:nvSpPr>
        <p:spPr/>
        <p:txBody>
          <a:bodyPr/>
          <a:lstStyle/>
          <a:p>
            <a:fld id="{29DC6997-AC77-0346-8FB3-27F30124BA4C}" type="slidenum">
              <a:rPr lang="en-US" smtClean="0"/>
              <a:t>7</a:t>
            </a:fld>
            <a:endParaRPr lang="en-US"/>
          </a:p>
        </p:txBody>
      </p:sp>
    </p:spTree>
    <p:extLst>
      <p:ext uri="{BB962C8B-B14F-4D97-AF65-F5344CB8AC3E}">
        <p14:creationId xmlns:p14="http://schemas.microsoft.com/office/powerpoint/2010/main" val="247381390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101A09-CA61-1EA2-73FC-25768027D19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12B7495-6D79-B0A8-9B80-4772C5F2F5E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1130EF3-DF15-A225-78DF-8ADE75CD812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88715EB-114B-8A4A-E7E9-1237FC5EB3EE}"/>
              </a:ext>
            </a:extLst>
          </p:cNvPr>
          <p:cNvSpPr>
            <a:spLocks noGrp="1"/>
          </p:cNvSpPr>
          <p:nvPr>
            <p:ph type="sldNum" sz="quarter" idx="10"/>
          </p:nvPr>
        </p:nvSpPr>
        <p:spPr/>
        <p:txBody>
          <a:bodyPr/>
          <a:lstStyle/>
          <a:p>
            <a:fld id="{29DC6997-AC77-0346-8FB3-27F30124BA4C}" type="slidenum">
              <a:rPr lang="en-US" smtClean="0"/>
              <a:t>8</a:t>
            </a:fld>
            <a:endParaRPr lang="en-US"/>
          </a:p>
        </p:txBody>
      </p:sp>
    </p:spTree>
    <p:extLst>
      <p:ext uri="{BB962C8B-B14F-4D97-AF65-F5344CB8AC3E}">
        <p14:creationId xmlns:p14="http://schemas.microsoft.com/office/powerpoint/2010/main" val="165775553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7A1E159-691C-978B-E81A-12F443CE2CA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B383A01-7EBA-B3A8-D280-57E29F8AADF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E755D19-D32A-720E-86BD-CACCB99BA05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49EB697-4E10-1A22-485C-B1134AAC7BE8}"/>
              </a:ext>
            </a:extLst>
          </p:cNvPr>
          <p:cNvSpPr>
            <a:spLocks noGrp="1"/>
          </p:cNvSpPr>
          <p:nvPr>
            <p:ph type="sldNum" sz="quarter" idx="10"/>
          </p:nvPr>
        </p:nvSpPr>
        <p:spPr/>
        <p:txBody>
          <a:bodyPr/>
          <a:lstStyle/>
          <a:p>
            <a:fld id="{29DC6997-AC77-0346-8FB3-27F30124BA4C}" type="slidenum">
              <a:rPr lang="en-US" smtClean="0"/>
              <a:t>9</a:t>
            </a:fld>
            <a:endParaRPr lang="en-US"/>
          </a:p>
        </p:txBody>
      </p:sp>
    </p:spTree>
    <p:extLst>
      <p:ext uri="{BB962C8B-B14F-4D97-AF65-F5344CB8AC3E}">
        <p14:creationId xmlns:p14="http://schemas.microsoft.com/office/powerpoint/2010/main" val="413686550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464039" y="2201654"/>
            <a:ext cx="9144000" cy="2387600"/>
          </a:xfrm>
          <a:prstGeom prst="rect">
            <a:avLst/>
          </a:prstGeom>
        </p:spPr>
        <p:txBody>
          <a:bodyPr anchor="t"/>
          <a:lstStyle>
            <a:lvl1pPr algn="ctr">
              <a:lnSpc>
                <a:spcPct val="100000"/>
              </a:lnSpc>
              <a:defRPr sz="5000" b="0" i="0">
                <a:solidFill>
                  <a:schemeClr val="bg1"/>
                </a:solidFill>
                <a:latin typeface="Arial" charset="0"/>
                <a:ea typeface="Arial" charset="0"/>
                <a:cs typeface="Arial" charset="0"/>
              </a:defRPr>
            </a:lvl1pPr>
          </a:lstStyle>
          <a:p>
            <a:r>
              <a:rPr lang="en-US"/>
              <a:t>Click to edit Master title style</a:t>
            </a:r>
            <a:endParaRPr lang="en-US" dirty="0"/>
          </a:p>
        </p:txBody>
      </p:sp>
    </p:spTree>
    <p:extLst>
      <p:ext uri="{BB962C8B-B14F-4D97-AF65-F5344CB8AC3E}">
        <p14:creationId xmlns:p14="http://schemas.microsoft.com/office/powerpoint/2010/main" val="4672792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10" name="Text Placeholder 2"/>
          <p:cNvSpPr>
            <a:spLocks noGrp="1"/>
          </p:cNvSpPr>
          <p:nvPr>
            <p:ph idx="1"/>
          </p:nvPr>
        </p:nvSpPr>
        <p:spPr>
          <a:xfrm>
            <a:off x="838200" y="1825625"/>
            <a:ext cx="10515600" cy="4351338"/>
          </a:xfrm>
          <a:prstGeom prst="rect">
            <a:avLst/>
          </a:prstGeom>
        </p:spPr>
        <p:txBody>
          <a:bodyPr vert="horz" lIns="91440" tIns="45720" rIns="91440" bIns="45720" rtlCol="0">
            <a:normAutofit/>
          </a:bodyPr>
          <a:lstStyle>
            <a:lvl1pPr marL="0" indent="0">
              <a:buNone/>
              <a:defRPr b="0" i="0">
                <a:latin typeface="Arial" charset="0"/>
                <a:ea typeface="Arial" charset="0"/>
                <a:cs typeface="Arial" charset="0"/>
              </a:defRPr>
            </a:lvl1pPr>
            <a:lvl2pPr>
              <a:defRPr b="0" i="0">
                <a:latin typeface="Arial" charset="0"/>
                <a:ea typeface="Arial" charset="0"/>
                <a:cs typeface="Arial" charset="0"/>
              </a:defRPr>
            </a:lvl2pPr>
            <a:lvl3pPr>
              <a:defRPr b="0" i="0">
                <a:latin typeface="Arial" charset="0"/>
                <a:ea typeface="Arial" charset="0"/>
                <a:cs typeface="Arial" charset="0"/>
              </a:defRPr>
            </a:lvl3pPr>
            <a:lvl4pPr>
              <a:defRPr b="0" i="0">
                <a:latin typeface="Arial" charset="0"/>
                <a:ea typeface="Arial" charset="0"/>
                <a:cs typeface="Arial" charset="0"/>
              </a:defRPr>
            </a:lvl4pPr>
            <a:lvl5pPr>
              <a:defRPr b="0" i="0">
                <a:latin typeface="Arial" charset="0"/>
                <a:ea typeface="Arial" charset="0"/>
                <a:cs typeface="Arial"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1" name="Title 10"/>
          <p:cNvSpPr>
            <a:spLocks noGrp="1"/>
          </p:cNvSpPr>
          <p:nvPr>
            <p:ph type="title"/>
          </p:nvPr>
        </p:nvSpPr>
        <p:spPr/>
        <p:txBody>
          <a:bodyPr/>
          <a:lstStyle>
            <a:lvl1pPr>
              <a:defRPr b="0" i="0">
                <a:latin typeface="Arial" charset="0"/>
                <a:ea typeface="Arial" charset="0"/>
                <a:cs typeface="Arial" charset="0"/>
              </a:defRPr>
            </a:lvl1pPr>
          </a:lstStyle>
          <a:p>
            <a:r>
              <a:rPr lang="en-US" dirty="0"/>
              <a:t>Click to edit Master title style</a:t>
            </a:r>
          </a:p>
        </p:txBody>
      </p:sp>
    </p:spTree>
    <p:extLst>
      <p:ext uri="{BB962C8B-B14F-4D97-AF65-F5344CB8AC3E}">
        <p14:creationId xmlns:p14="http://schemas.microsoft.com/office/powerpoint/2010/main" val="10350673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17363814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lstStyle>
            <a:lvl1pPr marL="0" indent="0">
              <a:buNone/>
              <a:defRPr/>
            </a:lvl1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17326586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atin typeface="Arial" charset="0"/>
                <a:ea typeface="Arial" charset="0"/>
                <a:cs typeface="Arial" charset="0"/>
              </a:defRPr>
            </a:lvl1pPr>
          </a:lstStyle>
          <a:p>
            <a:r>
              <a:rPr lang="en-US" dirty="0"/>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atin typeface="Arial" charset="0"/>
                <a:ea typeface="Arial" charset="0"/>
                <a:cs typeface="Arial"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Tree>
    <p:extLst>
      <p:ext uri="{BB962C8B-B14F-4D97-AF65-F5344CB8AC3E}">
        <p14:creationId xmlns:p14="http://schemas.microsoft.com/office/powerpoint/2010/main" val="206619523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lstStyle>
            <a:lvl1pPr marL="0" indent="0">
              <a:lnSpc>
                <a:spcPct val="100000"/>
              </a:lnSpc>
              <a:spcBef>
                <a:spcPts val="0"/>
              </a:spcBef>
              <a:buNone/>
              <a:defRPr/>
            </a:lvl1pPr>
            <a:lvl2pPr>
              <a:lnSpc>
                <a:spcPct val="100000"/>
              </a:lnSpc>
              <a:spcBef>
                <a:spcPts val="0"/>
              </a:spcBef>
              <a:defRPr/>
            </a:lvl2pPr>
            <a:lvl3pPr>
              <a:lnSpc>
                <a:spcPct val="100000"/>
              </a:lnSpc>
              <a:spcBef>
                <a:spcPts val="0"/>
              </a:spcBef>
              <a:defRPr/>
            </a:lvl3pPr>
            <a:lvl4pPr>
              <a:lnSpc>
                <a:spcPct val="100000"/>
              </a:lnSpc>
              <a:spcBef>
                <a:spcPts val="0"/>
              </a:spcBef>
              <a:defRPr/>
            </a:lvl4pPr>
            <a:lvl5pPr>
              <a:lnSpc>
                <a:spcPct val="100000"/>
              </a:lnSpc>
              <a:spcBef>
                <a:spcPts val="0"/>
              </a:spcBef>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2297181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lnSpc>
                <a:spcPct val="100000"/>
              </a:lnSpc>
              <a:spcBef>
                <a:spcPts val="0"/>
              </a:spcBef>
              <a:defRPr sz="6000">
                <a:latin typeface="Arial" charset="0"/>
                <a:ea typeface="Arial" charset="0"/>
                <a:cs typeface="Arial" charset="0"/>
              </a:defRPr>
            </a:lvl1pPr>
          </a:lstStyle>
          <a:p>
            <a:r>
              <a:rPr lang="en-US" dirty="0"/>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lnSpc>
                <a:spcPct val="100000"/>
              </a:lnSpc>
              <a:spcBef>
                <a:spcPts val="0"/>
              </a:spcBef>
              <a:buNone/>
              <a:defRPr sz="2400">
                <a:latin typeface="Arial" charset="0"/>
                <a:ea typeface="Arial" charset="0"/>
                <a:cs typeface="Arial"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Tree>
    <p:extLst>
      <p:ext uri="{BB962C8B-B14F-4D97-AF65-F5344CB8AC3E}">
        <p14:creationId xmlns:p14="http://schemas.microsoft.com/office/powerpoint/2010/main" val="2299321149"/>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theme" Target="../theme/theme1.xml"/><Relationship Id="rId1" Type="http://schemas.openxmlformats.org/officeDocument/2006/relationships/slideLayout" Target="../slideLayouts/slideLayout1.xml"/><Relationship Id="rId4" Type="http://schemas.openxmlformats.org/officeDocument/2006/relationships/image" Target="../media/image2.emf"/></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theme" Target="../theme/theme2.xml"/><Relationship Id="rId1" Type="http://schemas.openxmlformats.org/officeDocument/2006/relationships/slideLayout" Target="../slideLayouts/slideLayout2.xml"/><Relationship Id="rId4" Type="http://schemas.openxmlformats.org/officeDocument/2006/relationships/image" Target="../media/image2.emf"/></Relationships>
</file>

<file path=ppt/slideMasters/_rels/slideMaster3.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theme" Target="../theme/theme3.xml"/><Relationship Id="rId1" Type="http://schemas.openxmlformats.org/officeDocument/2006/relationships/slideLayout" Target="../slideLayouts/slideLayout3.xml"/><Relationship Id="rId4" Type="http://schemas.openxmlformats.org/officeDocument/2006/relationships/image" Target="../media/image2.emf"/></Relationships>
</file>

<file path=ppt/slideMasters/_rels/slideMaster4.xml.rels><?xml version="1.0" encoding="UTF-8" standalone="yes"?>
<Relationships xmlns="http://schemas.openxmlformats.org/package/2006/relationships"><Relationship Id="rId3" Type="http://schemas.openxmlformats.org/officeDocument/2006/relationships/theme" Target="../theme/theme4.xml"/><Relationship Id="rId2" Type="http://schemas.openxmlformats.org/officeDocument/2006/relationships/slideLayout" Target="../slideLayouts/slideLayout5.xml"/><Relationship Id="rId1" Type="http://schemas.openxmlformats.org/officeDocument/2006/relationships/slideLayout" Target="../slideLayouts/slideLayout4.xml"/><Relationship Id="rId5" Type="http://schemas.openxmlformats.org/officeDocument/2006/relationships/image" Target="../media/image2.emf"/><Relationship Id="rId4" Type="http://schemas.openxmlformats.org/officeDocument/2006/relationships/image" Target="../media/image1.jpg"/></Relationships>
</file>

<file path=ppt/slideMasters/_rels/slideMaster5.xml.rels><?xml version="1.0" encoding="UTF-8" standalone="yes"?>
<Relationships xmlns="http://schemas.openxmlformats.org/package/2006/relationships"><Relationship Id="rId3" Type="http://schemas.openxmlformats.org/officeDocument/2006/relationships/theme" Target="../theme/theme5.xml"/><Relationship Id="rId2" Type="http://schemas.openxmlformats.org/officeDocument/2006/relationships/slideLayout" Target="../slideLayouts/slideLayout7.xml"/><Relationship Id="rId1" Type="http://schemas.openxmlformats.org/officeDocument/2006/relationships/slideLayout" Target="../slideLayouts/slideLayout6.xml"/><Relationship Id="rId5" Type="http://schemas.openxmlformats.org/officeDocument/2006/relationships/image" Target="../media/image2.emf"/><Relationship Id="rId4" Type="http://schemas.openxmlformats.org/officeDocument/2006/relationships/image" Target="../media/image1.jp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7" name="Picture 6"/>
          <p:cNvPicPr>
            <a:picLocks noChangeAspect="1"/>
          </p:cNvPicPr>
          <p:nvPr userDrawn="1"/>
        </p:nvPicPr>
        <p:blipFill rotWithShape="1">
          <a:blip r:embed="rId3">
            <a:extLst>
              <a:ext uri="{28A0092B-C50C-407E-A947-70E740481C1C}">
                <a14:useLocalDpi xmlns:a14="http://schemas.microsoft.com/office/drawing/2010/main" val="0"/>
              </a:ext>
            </a:extLst>
          </a:blip>
          <a:srcRect l="25993" r="35557"/>
          <a:stretch/>
        </p:blipFill>
        <p:spPr>
          <a:xfrm>
            <a:off x="0" y="0"/>
            <a:ext cx="12192000" cy="6858000"/>
          </a:xfrm>
          <a:prstGeom prst="rect">
            <a:avLst/>
          </a:prstGeom>
        </p:spPr>
      </p:pic>
      <p:pic>
        <p:nvPicPr>
          <p:cNvPr id="8" name="Picture 7"/>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3174085" y="213372"/>
            <a:ext cx="5843830" cy="1285644"/>
          </a:xfrm>
          <a:prstGeom prst="rect">
            <a:avLst/>
          </a:prstGeom>
        </p:spPr>
      </p:pic>
      <p:sp>
        <p:nvSpPr>
          <p:cNvPr id="9" name="TextBox 8"/>
          <p:cNvSpPr txBox="1"/>
          <p:nvPr userDrawn="1"/>
        </p:nvSpPr>
        <p:spPr>
          <a:xfrm>
            <a:off x="920646" y="6235908"/>
            <a:ext cx="10350708" cy="369332"/>
          </a:xfrm>
          <a:prstGeom prst="rect">
            <a:avLst/>
          </a:prstGeom>
          <a:noFill/>
        </p:spPr>
        <p:txBody>
          <a:bodyPr wrap="square" rtlCol="0">
            <a:spAutoFit/>
          </a:bodyPr>
          <a:lstStyle/>
          <a:p>
            <a:pPr algn="ctr"/>
            <a:r>
              <a:rPr lang="en-US" spc="700" baseline="0" dirty="0">
                <a:solidFill>
                  <a:schemeClr val="bg1"/>
                </a:solidFill>
                <a:latin typeface="Avenir Book" charset="0"/>
                <a:ea typeface="Avenir Book" charset="0"/>
                <a:cs typeface="Avenir Book" charset="0"/>
              </a:rPr>
              <a:t>AMERICAN DENTAL EDUCATION ASSOCIATION</a:t>
            </a:r>
          </a:p>
        </p:txBody>
      </p:sp>
      <p:sp>
        <p:nvSpPr>
          <p:cNvPr id="5" name="TextBox 4">
            <a:extLst>
              <a:ext uri="{FF2B5EF4-FFF2-40B4-BE49-F238E27FC236}">
                <a16:creationId xmlns:a16="http://schemas.microsoft.com/office/drawing/2014/main" id="{E50C688F-27A0-E7C2-F1DF-CF9909BC61EA}"/>
              </a:ext>
            </a:extLst>
          </p:cNvPr>
          <p:cNvSpPr txBox="1"/>
          <p:nvPr userDrawn="1"/>
        </p:nvSpPr>
        <p:spPr>
          <a:xfrm>
            <a:off x="11658600" y="6414305"/>
            <a:ext cx="533400" cy="276999"/>
          </a:xfrm>
          <a:prstGeom prst="rect">
            <a:avLst/>
          </a:prstGeom>
          <a:noFill/>
        </p:spPr>
        <p:txBody>
          <a:bodyPr wrap="square" rtlCol="0">
            <a:spAutoFit/>
          </a:bodyPr>
          <a:lstStyle/>
          <a:p>
            <a:pPr algn="ctr"/>
            <a:fld id="{2FF45EFD-8D1E-4FCE-998B-008CEEA3A7BB}" type="slidenum">
              <a:rPr lang="en-US" sz="1200" smtClean="0">
                <a:solidFill>
                  <a:srgbClr val="005D83">
                    <a:alpha val="50000"/>
                  </a:srgbClr>
                </a:solidFill>
                <a:latin typeface="Arial" panose="020B0604020202020204" pitchFamily="34" charset="0"/>
                <a:cs typeface="Arial" panose="020B0604020202020204" pitchFamily="34" charset="0"/>
              </a:rPr>
              <a:pPr algn="ctr"/>
              <a:t>‹#›</a:t>
            </a:fld>
            <a:endParaRPr lang="en-US" sz="1200" dirty="0">
              <a:solidFill>
                <a:srgbClr val="005D83">
                  <a:alpha val="50000"/>
                </a:srgb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233805520"/>
      </p:ext>
    </p:extLst>
  </p:cSld>
  <p:clrMap bg1="lt1" tx1="dk1" bg2="lt2" tx2="dk2" accent1="accent1" accent2="accent2" accent3="accent3" accent4="accent4" accent5="accent5" accent6="accent6" hlink="hlink" folHlink="folHlink"/>
  <p:sldLayoutIdLst>
    <p:sldLayoutId id="2147483649"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7" name="Picture 6"/>
          <p:cNvPicPr>
            <a:picLocks noChangeAspect="1"/>
          </p:cNvPicPr>
          <p:nvPr userDrawn="1"/>
        </p:nvPicPr>
        <p:blipFill rotWithShape="1">
          <a:blip r:embed="rId3">
            <a:extLst>
              <a:ext uri="{28A0092B-C50C-407E-A947-70E740481C1C}">
                <a14:useLocalDpi xmlns:a14="http://schemas.microsoft.com/office/drawing/2010/main" val="0"/>
              </a:ext>
            </a:extLst>
          </a:blip>
          <a:srcRect l="25993" r="35557"/>
          <a:stretch/>
        </p:blipFill>
        <p:spPr>
          <a:xfrm>
            <a:off x="0" y="0"/>
            <a:ext cx="12192000" cy="6858000"/>
          </a:xfrm>
          <a:prstGeom prst="rect">
            <a:avLst/>
          </a:prstGeom>
        </p:spPr>
      </p:pic>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TextBox 5"/>
          <p:cNvSpPr txBox="1"/>
          <p:nvPr userDrawn="1"/>
        </p:nvSpPr>
        <p:spPr>
          <a:xfrm>
            <a:off x="419100" y="6414305"/>
            <a:ext cx="8458200" cy="276999"/>
          </a:xfrm>
          <a:prstGeom prst="rect">
            <a:avLst/>
          </a:prstGeom>
          <a:noFill/>
        </p:spPr>
        <p:txBody>
          <a:bodyPr wrap="square" rtlCol="0">
            <a:spAutoFit/>
          </a:bodyPr>
          <a:lstStyle/>
          <a:p>
            <a:pPr algn="l">
              <a:lnSpc>
                <a:spcPct val="100000"/>
              </a:lnSpc>
              <a:spcBef>
                <a:spcPts val="0"/>
              </a:spcBef>
            </a:pPr>
            <a:r>
              <a:rPr lang="en-US" sz="1200" spc="700" baseline="0" dirty="0">
                <a:solidFill>
                  <a:schemeClr val="bg1"/>
                </a:solidFill>
                <a:latin typeface="Avenir Book" charset="0"/>
                <a:ea typeface="Avenir Book" charset="0"/>
                <a:cs typeface="Avenir Book" charset="0"/>
              </a:rPr>
              <a:t>AMERICAN DENTAL EDUCATION ASSOCIATION</a:t>
            </a:r>
          </a:p>
        </p:txBody>
      </p:sp>
      <p:pic>
        <p:nvPicPr>
          <p:cNvPr id="8" name="Picture 7"/>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9067800" y="6256842"/>
            <a:ext cx="2690570" cy="591926"/>
          </a:xfrm>
          <a:prstGeom prst="rect">
            <a:avLst/>
          </a:prstGeom>
        </p:spPr>
      </p:pic>
      <p:sp>
        <p:nvSpPr>
          <p:cNvPr id="9" name="TextBox 8">
            <a:extLst>
              <a:ext uri="{FF2B5EF4-FFF2-40B4-BE49-F238E27FC236}">
                <a16:creationId xmlns:a16="http://schemas.microsoft.com/office/drawing/2014/main" id="{F6FEFE1A-D498-4602-68B8-1C375539945F}"/>
              </a:ext>
            </a:extLst>
          </p:cNvPr>
          <p:cNvSpPr txBox="1"/>
          <p:nvPr userDrawn="1"/>
        </p:nvSpPr>
        <p:spPr>
          <a:xfrm>
            <a:off x="11658600" y="6414305"/>
            <a:ext cx="533400" cy="276999"/>
          </a:xfrm>
          <a:prstGeom prst="rect">
            <a:avLst/>
          </a:prstGeom>
          <a:noFill/>
        </p:spPr>
        <p:txBody>
          <a:bodyPr wrap="square" rtlCol="0">
            <a:spAutoFit/>
          </a:bodyPr>
          <a:lstStyle/>
          <a:p>
            <a:pPr algn="ctr">
              <a:lnSpc>
                <a:spcPct val="100000"/>
              </a:lnSpc>
              <a:spcBef>
                <a:spcPts val="0"/>
              </a:spcBef>
            </a:pPr>
            <a:fld id="{2FF45EFD-8D1E-4FCE-998B-008CEEA3A7BB}" type="slidenum">
              <a:rPr lang="en-US" sz="1200" smtClean="0">
                <a:solidFill>
                  <a:srgbClr val="005D83">
                    <a:alpha val="50000"/>
                  </a:srgbClr>
                </a:solidFill>
                <a:latin typeface="Arial" panose="020B0604020202020204" pitchFamily="34" charset="0"/>
                <a:cs typeface="Arial" panose="020B0604020202020204" pitchFamily="34" charset="0"/>
              </a:rPr>
              <a:pPr algn="ctr">
                <a:lnSpc>
                  <a:spcPct val="100000"/>
                </a:lnSpc>
                <a:spcBef>
                  <a:spcPts val="0"/>
                </a:spcBef>
              </a:pPr>
              <a:t>‹#›</a:t>
            </a:fld>
            <a:endParaRPr lang="en-US" sz="1200" dirty="0">
              <a:solidFill>
                <a:srgbClr val="005D83">
                  <a:alpha val="50000"/>
                </a:srgb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915173020"/>
      </p:ext>
    </p:extLst>
  </p:cSld>
  <p:clrMap bg1="lt1" tx1="dk1" bg2="lt2" tx2="dk2" accent1="accent1" accent2="accent2" accent3="accent3" accent4="accent4" accent5="accent5" accent6="accent6" hlink="hlink" folHlink="folHlink"/>
  <p:sldLayoutIdLst>
    <p:sldLayoutId id="2147483651" r:id="rId1"/>
  </p:sldLayoutIdLst>
  <p:txStyles>
    <p:titleStyle>
      <a:lvl1pPr algn="ctr" defTabSz="914400" rtl="0" eaLnBrk="1" latinLnBrk="0" hangingPunct="1">
        <a:lnSpc>
          <a:spcPct val="100000"/>
        </a:lnSpc>
        <a:spcBef>
          <a:spcPts val="0"/>
        </a:spcBef>
        <a:buNone/>
        <a:defRPr sz="4400" b="0" i="0" kern="1200">
          <a:solidFill>
            <a:schemeClr val="bg1"/>
          </a:solidFill>
          <a:latin typeface="Arial" charset="0"/>
          <a:ea typeface="Arial" charset="0"/>
          <a:cs typeface="Arial" charset="0"/>
        </a:defRPr>
      </a:lvl1pPr>
    </p:titleStyle>
    <p:bodyStyle>
      <a:lvl1pPr marL="0" indent="0" algn="l" defTabSz="914400" rtl="0" eaLnBrk="1" latinLnBrk="0" hangingPunct="1">
        <a:lnSpc>
          <a:spcPct val="100000"/>
        </a:lnSpc>
        <a:spcBef>
          <a:spcPts val="0"/>
        </a:spcBef>
        <a:buFont typeface="Arial"/>
        <a:buNone/>
        <a:defRPr sz="2800" b="0" i="0" kern="1200">
          <a:solidFill>
            <a:schemeClr val="bg1"/>
          </a:solidFill>
          <a:latin typeface="Arial" charset="0"/>
          <a:ea typeface="Arial" charset="0"/>
          <a:cs typeface="Arial" charset="0"/>
        </a:defRPr>
      </a:lvl1pPr>
      <a:lvl2pPr marL="685800" indent="-228600" algn="l" defTabSz="914400" rtl="0" eaLnBrk="1" latinLnBrk="0" hangingPunct="1">
        <a:lnSpc>
          <a:spcPct val="100000"/>
        </a:lnSpc>
        <a:spcBef>
          <a:spcPts val="0"/>
        </a:spcBef>
        <a:buFont typeface="Arial"/>
        <a:buChar char="•"/>
        <a:defRPr sz="2400" b="0" i="0" kern="1200">
          <a:solidFill>
            <a:schemeClr val="bg1"/>
          </a:solidFill>
          <a:latin typeface="Arial" charset="0"/>
          <a:ea typeface="Arial" charset="0"/>
          <a:cs typeface="Arial" charset="0"/>
        </a:defRPr>
      </a:lvl2pPr>
      <a:lvl3pPr marL="1143000" indent="-228600" algn="l" defTabSz="914400" rtl="0" eaLnBrk="1" latinLnBrk="0" hangingPunct="1">
        <a:lnSpc>
          <a:spcPct val="100000"/>
        </a:lnSpc>
        <a:spcBef>
          <a:spcPts val="0"/>
        </a:spcBef>
        <a:buFont typeface="Arial"/>
        <a:buChar char="•"/>
        <a:defRPr sz="2000" b="0" i="0" kern="1200">
          <a:solidFill>
            <a:schemeClr val="bg1"/>
          </a:solidFill>
          <a:latin typeface="Arial" charset="0"/>
          <a:ea typeface="Arial" charset="0"/>
          <a:cs typeface="Arial" charset="0"/>
        </a:defRPr>
      </a:lvl3pPr>
      <a:lvl4pPr marL="1600200" indent="-228600" algn="l" defTabSz="914400" rtl="0" eaLnBrk="1" latinLnBrk="0" hangingPunct="1">
        <a:lnSpc>
          <a:spcPct val="100000"/>
        </a:lnSpc>
        <a:spcBef>
          <a:spcPts val="0"/>
        </a:spcBef>
        <a:buFont typeface="Arial"/>
        <a:buChar char="•"/>
        <a:defRPr sz="1800" b="0" i="0" kern="1200">
          <a:solidFill>
            <a:schemeClr val="bg1"/>
          </a:solidFill>
          <a:latin typeface="Arial" charset="0"/>
          <a:ea typeface="Arial" charset="0"/>
          <a:cs typeface="Arial" charset="0"/>
        </a:defRPr>
      </a:lvl4pPr>
      <a:lvl5pPr marL="2057400" indent="-228600" algn="l" defTabSz="914400" rtl="0" eaLnBrk="1" latinLnBrk="0" hangingPunct="1">
        <a:lnSpc>
          <a:spcPct val="100000"/>
        </a:lnSpc>
        <a:spcBef>
          <a:spcPts val="0"/>
        </a:spcBef>
        <a:buFont typeface="Arial"/>
        <a:buChar char="•"/>
        <a:defRPr sz="1800" b="0" i="0" kern="1200">
          <a:solidFill>
            <a:schemeClr val="bg1"/>
          </a:solidFill>
          <a:latin typeface="Arial" charset="0"/>
          <a:ea typeface="Arial" charset="0"/>
          <a:cs typeface="Arial" charset="0"/>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7" name="Picture 6"/>
          <p:cNvPicPr>
            <a:picLocks noChangeAspect="1"/>
          </p:cNvPicPr>
          <p:nvPr userDrawn="1"/>
        </p:nvPicPr>
        <p:blipFill rotWithShape="1">
          <a:blip r:embed="rId3">
            <a:extLst>
              <a:ext uri="{28A0092B-C50C-407E-A947-70E740481C1C}">
                <a14:useLocalDpi xmlns:a14="http://schemas.microsoft.com/office/drawing/2010/main" val="0"/>
              </a:ext>
            </a:extLst>
          </a:blip>
          <a:srcRect l="25993" r="35557"/>
          <a:stretch/>
        </p:blipFill>
        <p:spPr>
          <a:xfrm>
            <a:off x="0" y="0"/>
            <a:ext cx="12192000" cy="6858000"/>
          </a:xfrm>
          <a:prstGeom prst="rect">
            <a:avLst/>
          </a:prstGeom>
        </p:spPr>
      </p:pic>
      <p:pic>
        <p:nvPicPr>
          <p:cNvPr id="8" name="Picture 7"/>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943678" y="1888761"/>
            <a:ext cx="10304644" cy="2267024"/>
          </a:xfrm>
          <a:prstGeom prst="rect">
            <a:avLst/>
          </a:prstGeom>
        </p:spPr>
      </p:pic>
      <p:sp>
        <p:nvSpPr>
          <p:cNvPr id="4" name="TextBox 3">
            <a:extLst>
              <a:ext uri="{FF2B5EF4-FFF2-40B4-BE49-F238E27FC236}">
                <a16:creationId xmlns:a16="http://schemas.microsoft.com/office/drawing/2014/main" id="{5B2397A6-1BA0-5303-FCB2-F01EA41A866E}"/>
              </a:ext>
            </a:extLst>
          </p:cNvPr>
          <p:cNvSpPr txBox="1"/>
          <p:nvPr userDrawn="1"/>
        </p:nvSpPr>
        <p:spPr>
          <a:xfrm>
            <a:off x="11658600" y="6414305"/>
            <a:ext cx="533400" cy="276999"/>
          </a:xfrm>
          <a:prstGeom prst="rect">
            <a:avLst/>
          </a:prstGeom>
          <a:noFill/>
        </p:spPr>
        <p:txBody>
          <a:bodyPr wrap="square" rtlCol="0">
            <a:spAutoFit/>
          </a:bodyPr>
          <a:lstStyle/>
          <a:p>
            <a:pPr algn="ctr"/>
            <a:fld id="{2FF45EFD-8D1E-4FCE-998B-008CEEA3A7BB}" type="slidenum">
              <a:rPr lang="en-US" sz="1200" smtClean="0">
                <a:solidFill>
                  <a:srgbClr val="005D83">
                    <a:alpha val="50000"/>
                  </a:srgbClr>
                </a:solidFill>
                <a:latin typeface="Arial" panose="020B0604020202020204" pitchFamily="34" charset="0"/>
                <a:cs typeface="Arial" panose="020B0604020202020204" pitchFamily="34" charset="0"/>
              </a:rPr>
              <a:pPr algn="ctr"/>
              <a:t>‹#›</a:t>
            </a:fld>
            <a:endParaRPr lang="en-US" sz="1200" dirty="0">
              <a:solidFill>
                <a:srgbClr val="005D83">
                  <a:alpha val="50000"/>
                </a:srgb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311554324"/>
      </p:ext>
    </p:extLst>
  </p:cSld>
  <p:clrMap bg1="lt1" tx1="dk1" bg2="lt2" tx2="dk2" accent1="accent1" accent2="accent2" accent3="accent3" accent4="accent4" accent5="accent5" accent6="accent6" hlink="hlink" folHlink="folHlink"/>
  <p:sldLayoutIdLst>
    <p:sldLayoutId id="2147483663"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7" name="Picture 6"/>
          <p:cNvPicPr>
            <a:picLocks noChangeAspect="1"/>
          </p:cNvPicPr>
          <p:nvPr userDrawn="1"/>
        </p:nvPicPr>
        <p:blipFill rotWithShape="1">
          <a:blip r:embed="rId4">
            <a:extLst>
              <a:ext uri="{28A0092B-C50C-407E-A947-70E740481C1C}">
                <a14:useLocalDpi xmlns:a14="http://schemas.microsoft.com/office/drawing/2010/main" val="0"/>
              </a:ext>
            </a:extLst>
          </a:blip>
          <a:srcRect l="32442" t="43405" r="29108" b="46664"/>
          <a:stretch/>
        </p:blipFill>
        <p:spPr>
          <a:xfrm>
            <a:off x="0" y="6176963"/>
            <a:ext cx="12192000" cy="681037"/>
          </a:xfrm>
          <a:prstGeom prst="rect">
            <a:avLst/>
          </a:prstGeom>
        </p:spPr>
      </p:pic>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838200" y="1825625"/>
            <a:ext cx="10515600" cy="4184642"/>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TextBox 7"/>
          <p:cNvSpPr txBox="1"/>
          <p:nvPr userDrawn="1"/>
        </p:nvSpPr>
        <p:spPr>
          <a:xfrm>
            <a:off x="419100" y="6414305"/>
            <a:ext cx="8458200" cy="276999"/>
          </a:xfrm>
          <a:prstGeom prst="rect">
            <a:avLst/>
          </a:prstGeom>
          <a:noFill/>
        </p:spPr>
        <p:txBody>
          <a:bodyPr wrap="square" rtlCol="0">
            <a:spAutoFit/>
          </a:bodyPr>
          <a:lstStyle/>
          <a:p>
            <a:pPr algn="l">
              <a:lnSpc>
                <a:spcPct val="100000"/>
              </a:lnSpc>
              <a:spcBef>
                <a:spcPts val="0"/>
              </a:spcBef>
            </a:pPr>
            <a:r>
              <a:rPr lang="en-US" sz="1200" spc="700" baseline="0" dirty="0">
                <a:solidFill>
                  <a:schemeClr val="bg1"/>
                </a:solidFill>
                <a:latin typeface="Avenir Book" charset="0"/>
                <a:ea typeface="Avenir Book" charset="0"/>
                <a:cs typeface="Avenir Book" charset="0"/>
              </a:rPr>
              <a:t>AMERICAN DENTAL EDUCATION ASSOCIATION</a:t>
            </a:r>
          </a:p>
        </p:txBody>
      </p:sp>
      <p:pic>
        <p:nvPicPr>
          <p:cNvPr id="9" name="Picture 8"/>
          <p:cNvPicPr>
            <a:picLocks noChangeAspect="1"/>
          </p:cNvPicPr>
          <p:nvPr userDrawn="1"/>
        </p:nvPicPr>
        <p:blipFill>
          <a:blip r:embed="rId5">
            <a:extLst>
              <a:ext uri="{28A0092B-C50C-407E-A947-70E740481C1C}">
                <a14:useLocalDpi xmlns:a14="http://schemas.microsoft.com/office/drawing/2010/main" val="0"/>
              </a:ext>
            </a:extLst>
          </a:blip>
          <a:stretch>
            <a:fillRect/>
          </a:stretch>
        </p:blipFill>
        <p:spPr>
          <a:xfrm>
            <a:off x="9067800" y="6256842"/>
            <a:ext cx="2690570" cy="591926"/>
          </a:xfrm>
          <a:prstGeom prst="rect">
            <a:avLst/>
          </a:prstGeom>
        </p:spPr>
      </p:pic>
      <p:sp>
        <p:nvSpPr>
          <p:cNvPr id="4" name="TextBox 3">
            <a:extLst>
              <a:ext uri="{FF2B5EF4-FFF2-40B4-BE49-F238E27FC236}">
                <a16:creationId xmlns:a16="http://schemas.microsoft.com/office/drawing/2014/main" id="{9A62A5E4-670B-5765-C4A9-9F9BF09168C9}"/>
              </a:ext>
            </a:extLst>
          </p:cNvPr>
          <p:cNvSpPr txBox="1"/>
          <p:nvPr userDrawn="1"/>
        </p:nvSpPr>
        <p:spPr>
          <a:xfrm>
            <a:off x="11658600" y="6414305"/>
            <a:ext cx="533400" cy="276999"/>
          </a:xfrm>
          <a:prstGeom prst="rect">
            <a:avLst/>
          </a:prstGeom>
          <a:noFill/>
        </p:spPr>
        <p:txBody>
          <a:bodyPr wrap="square" rtlCol="0">
            <a:spAutoFit/>
          </a:bodyPr>
          <a:lstStyle/>
          <a:p>
            <a:pPr algn="ctr">
              <a:lnSpc>
                <a:spcPct val="100000"/>
              </a:lnSpc>
              <a:spcBef>
                <a:spcPts val="0"/>
              </a:spcBef>
            </a:pPr>
            <a:fld id="{2FF45EFD-8D1E-4FCE-998B-008CEEA3A7BB}" type="slidenum">
              <a:rPr lang="en-US" sz="1200" smtClean="0">
                <a:solidFill>
                  <a:srgbClr val="005D83">
                    <a:alpha val="50000"/>
                  </a:srgbClr>
                </a:solidFill>
                <a:latin typeface="Arial" panose="020B0604020202020204" pitchFamily="34" charset="0"/>
                <a:cs typeface="Arial" panose="020B0604020202020204" pitchFamily="34" charset="0"/>
              </a:rPr>
              <a:pPr algn="ctr">
                <a:lnSpc>
                  <a:spcPct val="100000"/>
                </a:lnSpc>
                <a:spcBef>
                  <a:spcPts val="0"/>
                </a:spcBef>
              </a:pPr>
              <a:t>‹#›</a:t>
            </a:fld>
            <a:endParaRPr lang="en-US" sz="1200" dirty="0">
              <a:solidFill>
                <a:srgbClr val="005D83">
                  <a:alpha val="50000"/>
                </a:srgb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76914611"/>
      </p:ext>
    </p:extLst>
  </p:cSld>
  <p:clrMap bg1="lt1" tx1="dk1" bg2="lt2" tx2="dk2" accent1="accent1" accent2="accent2" accent3="accent3" accent4="accent4" accent5="accent5" accent6="accent6" hlink="hlink" folHlink="folHlink"/>
  <p:sldLayoutIdLst>
    <p:sldLayoutId id="2147483666" r:id="rId1"/>
    <p:sldLayoutId id="2147483665" r:id="rId2"/>
  </p:sldLayoutIdLst>
  <p:txStyles>
    <p:titleStyle>
      <a:lvl1pPr algn="l" defTabSz="914400" rtl="0" eaLnBrk="1" latinLnBrk="0" hangingPunct="1">
        <a:lnSpc>
          <a:spcPct val="100000"/>
        </a:lnSpc>
        <a:spcBef>
          <a:spcPts val="0"/>
        </a:spcBef>
        <a:buNone/>
        <a:defRPr sz="4400" kern="1200">
          <a:solidFill>
            <a:schemeClr val="tx1"/>
          </a:solidFill>
          <a:latin typeface="Arial" charset="0"/>
          <a:ea typeface="Arial" charset="0"/>
          <a:cs typeface="Arial" charset="0"/>
        </a:defRPr>
      </a:lvl1pPr>
    </p:titleStyle>
    <p:bodyStyle>
      <a:lvl1pPr marL="228600" indent="-228600" algn="l" defTabSz="914400" rtl="0" eaLnBrk="1" latinLnBrk="0" hangingPunct="1">
        <a:lnSpc>
          <a:spcPct val="100000"/>
        </a:lnSpc>
        <a:spcBef>
          <a:spcPts val="0"/>
        </a:spcBef>
        <a:buFont typeface="Arial"/>
        <a:buChar char="•"/>
        <a:defRPr sz="2800" kern="1200">
          <a:solidFill>
            <a:schemeClr val="tx1"/>
          </a:solidFill>
          <a:latin typeface="Arial" charset="0"/>
          <a:ea typeface="Arial" charset="0"/>
          <a:cs typeface="Arial" charset="0"/>
        </a:defRPr>
      </a:lvl1pPr>
      <a:lvl2pPr marL="685800" indent="-228600" algn="l" defTabSz="914400" rtl="0" eaLnBrk="1" latinLnBrk="0" hangingPunct="1">
        <a:lnSpc>
          <a:spcPct val="100000"/>
        </a:lnSpc>
        <a:spcBef>
          <a:spcPts val="0"/>
        </a:spcBef>
        <a:buFont typeface="Arial"/>
        <a:buChar char="•"/>
        <a:defRPr sz="2400" kern="1200">
          <a:solidFill>
            <a:schemeClr val="tx1"/>
          </a:solidFill>
          <a:latin typeface="Arial" charset="0"/>
          <a:ea typeface="Arial" charset="0"/>
          <a:cs typeface="Arial" charset="0"/>
        </a:defRPr>
      </a:lvl2pPr>
      <a:lvl3pPr marL="1143000" indent="-228600" algn="l" defTabSz="914400" rtl="0" eaLnBrk="1" latinLnBrk="0" hangingPunct="1">
        <a:lnSpc>
          <a:spcPct val="100000"/>
        </a:lnSpc>
        <a:spcBef>
          <a:spcPts val="0"/>
        </a:spcBef>
        <a:buFont typeface="Arial"/>
        <a:buChar char="•"/>
        <a:defRPr sz="2000" kern="1200">
          <a:solidFill>
            <a:schemeClr val="tx1"/>
          </a:solidFill>
          <a:latin typeface="Arial" charset="0"/>
          <a:ea typeface="Arial" charset="0"/>
          <a:cs typeface="Arial" charset="0"/>
        </a:defRPr>
      </a:lvl3pPr>
      <a:lvl4pPr marL="1600200" indent="-228600" algn="l" defTabSz="914400" rtl="0" eaLnBrk="1" latinLnBrk="0" hangingPunct="1">
        <a:lnSpc>
          <a:spcPct val="100000"/>
        </a:lnSpc>
        <a:spcBef>
          <a:spcPts val="0"/>
        </a:spcBef>
        <a:buFont typeface="Arial"/>
        <a:buChar char="•"/>
        <a:defRPr sz="1800" kern="1200">
          <a:solidFill>
            <a:schemeClr val="tx1"/>
          </a:solidFill>
          <a:latin typeface="Arial" charset="0"/>
          <a:ea typeface="Arial" charset="0"/>
          <a:cs typeface="Arial" charset="0"/>
        </a:defRPr>
      </a:lvl4pPr>
      <a:lvl5pPr marL="2057400" indent="-228600" algn="l" defTabSz="914400" rtl="0" eaLnBrk="1" latinLnBrk="0" hangingPunct="1">
        <a:lnSpc>
          <a:spcPct val="100000"/>
        </a:lnSpc>
        <a:spcBef>
          <a:spcPts val="0"/>
        </a:spcBef>
        <a:buFont typeface="Arial"/>
        <a:buChar char="•"/>
        <a:defRPr sz="1800" kern="1200">
          <a:solidFill>
            <a:schemeClr val="tx1"/>
          </a:solidFill>
          <a:latin typeface="Arial" charset="0"/>
          <a:ea typeface="Arial" charset="0"/>
          <a:cs typeface="Arial" charset="0"/>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838200" y="1825625"/>
            <a:ext cx="10515600" cy="4184642"/>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4" name="Picture 3">
            <a:extLst>
              <a:ext uri="{FF2B5EF4-FFF2-40B4-BE49-F238E27FC236}">
                <a16:creationId xmlns:a16="http://schemas.microsoft.com/office/drawing/2014/main" id="{2A161901-D484-64E4-605F-AEE563E58BC0}"/>
              </a:ext>
            </a:extLst>
          </p:cNvPr>
          <p:cNvPicPr>
            <a:picLocks noChangeAspect="1"/>
          </p:cNvPicPr>
          <p:nvPr userDrawn="1"/>
        </p:nvPicPr>
        <p:blipFill rotWithShape="1">
          <a:blip r:embed="rId4">
            <a:extLst>
              <a:ext uri="{28A0092B-C50C-407E-A947-70E740481C1C}">
                <a14:useLocalDpi xmlns:a14="http://schemas.microsoft.com/office/drawing/2010/main" val="0"/>
              </a:ext>
            </a:extLst>
          </a:blip>
          <a:srcRect l="32442" t="43405" r="29108" b="46664"/>
          <a:stretch/>
        </p:blipFill>
        <p:spPr>
          <a:xfrm>
            <a:off x="0" y="6176963"/>
            <a:ext cx="12192000" cy="681037"/>
          </a:xfrm>
          <a:prstGeom prst="rect">
            <a:avLst/>
          </a:prstGeom>
        </p:spPr>
      </p:pic>
      <p:sp>
        <p:nvSpPr>
          <p:cNvPr id="5" name="TextBox 4">
            <a:extLst>
              <a:ext uri="{FF2B5EF4-FFF2-40B4-BE49-F238E27FC236}">
                <a16:creationId xmlns:a16="http://schemas.microsoft.com/office/drawing/2014/main" id="{FDE82FDB-872E-8CE2-6961-87DE5C581FD2}"/>
              </a:ext>
            </a:extLst>
          </p:cNvPr>
          <p:cNvSpPr txBox="1"/>
          <p:nvPr userDrawn="1"/>
        </p:nvSpPr>
        <p:spPr>
          <a:xfrm>
            <a:off x="419100" y="6414305"/>
            <a:ext cx="8458200" cy="276999"/>
          </a:xfrm>
          <a:prstGeom prst="rect">
            <a:avLst/>
          </a:prstGeom>
          <a:noFill/>
        </p:spPr>
        <p:txBody>
          <a:bodyPr wrap="square" rtlCol="0">
            <a:spAutoFit/>
          </a:bodyPr>
          <a:lstStyle/>
          <a:p>
            <a:pPr algn="l">
              <a:lnSpc>
                <a:spcPct val="100000"/>
              </a:lnSpc>
              <a:spcBef>
                <a:spcPts val="0"/>
              </a:spcBef>
            </a:pPr>
            <a:r>
              <a:rPr lang="en-US" sz="1200" spc="700" baseline="0" dirty="0">
                <a:solidFill>
                  <a:schemeClr val="bg1"/>
                </a:solidFill>
                <a:latin typeface="Avenir Book" charset="0"/>
                <a:ea typeface="Avenir Book" charset="0"/>
                <a:cs typeface="Avenir Book" charset="0"/>
              </a:rPr>
              <a:t>AMERICAN DENTAL EDUCATION ASSOCIATION</a:t>
            </a:r>
          </a:p>
        </p:txBody>
      </p:sp>
      <p:pic>
        <p:nvPicPr>
          <p:cNvPr id="6" name="Picture 5">
            <a:extLst>
              <a:ext uri="{FF2B5EF4-FFF2-40B4-BE49-F238E27FC236}">
                <a16:creationId xmlns:a16="http://schemas.microsoft.com/office/drawing/2014/main" id="{4159A5E4-2A0C-1152-514E-9A9164F636A7}"/>
              </a:ext>
            </a:extLst>
          </p:cNvPr>
          <p:cNvPicPr>
            <a:picLocks noChangeAspect="1"/>
          </p:cNvPicPr>
          <p:nvPr userDrawn="1"/>
        </p:nvPicPr>
        <p:blipFill>
          <a:blip r:embed="rId5">
            <a:extLst>
              <a:ext uri="{28A0092B-C50C-407E-A947-70E740481C1C}">
                <a14:useLocalDpi xmlns:a14="http://schemas.microsoft.com/office/drawing/2010/main" val="0"/>
              </a:ext>
            </a:extLst>
          </a:blip>
          <a:stretch>
            <a:fillRect/>
          </a:stretch>
        </p:blipFill>
        <p:spPr>
          <a:xfrm>
            <a:off x="9067800" y="6256842"/>
            <a:ext cx="2690570" cy="591926"/>
          </a:xfrm>
          <a:prstGeom prst="rect">
            <a:avLst/>
          </a:prstGeom>
        </p:spPr>
      </p:pic>
      <p:sp>
        <p:nvSpPr>
          <p:cNvPr id="10" name="TextBox 9">
            <a:extLst>
              <a:ext uri="{FF2B5EF4-FFF2-40B4-BE49-F238E27FC236}">
                <a16:creationId xmlns:a16="http://schemas.microsoft.com/office/drawing/2014/main" id="{F3066681-126B-966E-509C-F401076E1C1A}"/>
              </a:ext>
            </a:extLst>
          </p:cNvPr>
          <p:cNvSpPr txBox="1"/>
          <p:nvPr userDrawn="1"/>
        </p:nvSpPr>
        <p:spPr>
          <a:xfrm>
            <a:off x="11658600" y="6414305"/>
            <a:ext cx="533400" cy="276999"/>
          </a:xfrm>
          <a:prstGeom prst="rect">
            <a:avLst/>
          </a:prstGeom>
          <a:noFill/>
        </p:spPr>
        <p:txBody>
          <a:bodyPr wrap="square" rtlCol="0">
            <a:spAutoFit/>
          </a:bodyPr>
          <a:lstStyle/>
          <a:p>
            <a:pPr algn="ctr">
              <a:lnSpc>
                <a:spcPct val="100000"/>
              </a:lnSpc>
              <a:spcBef>
                <a:spcPts val="0"/>
              </a:spcBef>
            </a:pPr>
            <a:fld id="{2FF45EFD-8D1E-4FCE-998B-008CEEA3A7BB}" type="slidenum">
              <a:rPr lang="en-US" sz="1200" smtClean="0">
                <a:solidFill>
                  <a:srgbClr val="005D83">
                    <a:alpha val="50000"/>
                  </a:srgbClr>
                </a:solidFill>
                <a:latin typeface="Arial" panose="020B0604020202020204" pitchFamily="34" charset="0"/>
                <a:cs typeface="Arial" panose="020B0604020202020204" pitchFamily="34" charset="0"/>
              </a:rPr>
              <a:pPr algn="ctr">
                <a:lnSpc>
                  <a:spcPct val="100000"/>
                </a:lnSpc>
                <a:spcBef>
                  <a:spcPts val="0"/>
                </a:spcBef>
              </a:pPr>
              <a:t>‹#›</a:t>
            </a:fld>
            <a:endParaRPr lang="en-US" sz="1200" dirty="0">
              <a:solidFill>
                <a:srgbClr val="005D83">
                  <a:alpha val="50000"/>
                </a:srgb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716065390"/>
      </p:ext>
    </p:extLst>
  </p:cSld>
  <p:clrMap bg1="lt1" tx1="dk1" bg2="lt2" tx2="dk2" accent1="accent1" accent2="accent2" accent3="accent3" accent4="accent4" accent5="accent5" accent6="accent6" hlink="hlink" folHlink="folHlink"/>
  <p:sldLayoutIdLst>
    <p:sldLayoutId id="2147483668" r:id="rId1"/>
    <p:sldLayoutId id="2147483669" r:id="rId2"/>
  </p:sldLayoutIdLst>
  <p:txStyles>
    <p:titleStyle>
      <a:lvl1pPr algn="l" defTabSz="914400" rtl="0" eaLnBrk="1" latinLnBrk="0" hangingPunct="1">
        <a:lnSpc>
          <a:spcPct val="90000"/>
        </a:lnSpc>
        <a:spcBef>
          <a:spcPct val="0"/>
        </a:spcBef>
        <a:buNone/>
        <a:defRPr sz="4400" kern="1200">
          <a:solidFill>
            <a:schemeClr val="tx1"/>
          </a:solidFill>
          <a:latin typeface="Arial" charset="0"/>
          <a:ea typeface="Arial" charset="0"/>
          <a:cs typeface="Arial" charset="0"/>
        </a:defRPr>
      </a:lvl1pPr>
    </p:titleStyle>
    <p:bodyStyle>
      <a:lvl1pPr marL="0" indent="0" algn="l" defTabSz="914400" rtl="0" eaLnBrk="1" latinLnBrk="0" hangingPunct="1">
        <a:lnSpc>
          <a:spcPct val="100000"/>
        </a:lnSpc>
        <a:spcBef>
          <a:spcPts val="0"/>
        </a:spcBef>
        <a:buFont typeface="Arial"/>
        <a:buNone/>
        <a:defRPr sz="2800" kern="1200">
          <a:solidFill>
            <a:schemeClr val="tx1"/>
          </a:solidFill>
          <a:latin typeface="Arial" charset="0"/>
          <a:ea typeface="Arial" charset="0"/>
          <a:cs typeface="Arial" charset="0"/>
        </a:defRPr>
      </a:lvl1pPr>
      <a:lvl2pPr marL="685800" indent="-228600" algn="l" defTabSz="914400" rtl="0" eaLnBrk="1" latinLnBrk="0" hangingPunct="1">
        <a:lnSpc>
          <a:spcPct val="100000"/>
        </a:lnSpc>
        <a:spcBef>
          <a:spcPts val="0"/>
        </a:spcBef>
        <a:buFont typeface="Arial"/>
        <a:buChar char="•"/>
        <a:defRPr sz="2400" kern="1200">
          <a:solidFill>
            <a:schemeClr val="tx1"/>
          </a:solidFill>
          <a:latin typeface="Arial" charset="0"/>
          <a:ea typeface="Arial" charset="0"/>
          <a:cs typeface="Arial" charset="0"/>
        </a:defRPr>
      </a:lvl2pPr>
      <a:lvl3pPr marL="1143000" indent="-228600" algn="l" defTabSz="914400" rtl="0" eaLnBrk="1" latinLnBrk="0" hangingPunct="1">
        <a:lnSpc>
          <a:spcPct val="100000"/>
        </a:lnSpc>
        <a:spcBef>
          <a:spcPts val="0"/>
        </a:spcBef>
        <a:buFont typeface="Arial"/>
        <a:buChar char="•"/>
        <a:defRPr sz="2000" kern="1200">
          <a:solidFill>
            <a:schemeClr val="tx1"/>
          </a:solidFill>
          <a:latin typeface="Arial" charset="0"/>
          <a:ea typeface="Arial" charset="0"/>
          <a:cs typeface="Arial" charset="0"/>
        </a:defRPr>
      </a:lvl3pPr>
      <a:lvl4pPr marL="1600200" indent="-228600" algn="l" defTabSz="914400" rtl="0" eaLnBrk="1" latinLnBrk="0" hangingPunct="1">
        <a:lnSpc>
          <a:spcPct val="100000"/>
        </a:lnSpc>
        <a:spcBef>
          <a:spcPts val="0"/>
        </a:spcBef>
        <a:buFont typeface="Arial"/>
        <a:buChar char="•"/>
        <a:defRPr sz="1800" kern="1200">
          <a:solidFill>
            <a:schemeClr val="tx1"/>
          </a:solidFill>
          <a:latin typeface="Arial" charset="0"/>
          <a:ea typeface="Arial" charset="0"/>
          <a:cs typeface="Arial" charset="0"/>
        </a:defRPr>
      </a:lvl4pPr>
      <a:lvl5pPr marL="2057400" indent="-228600" algn="l" defTabSz="914400" rtl="0" eaLnBrk="1" latinLnBrk="0" hangingPunct="1">
        <a:lnSpc>
          <a:spcPct val="100000"/>
        </a:lnSpc>
        <a:spcBef>
          <a:spcPts val="0"/>
        </a:spcBef>
        <a:buFont typeface="Arial"/>
        <a:buChar char="•"/>
        <a:defRPr sz="1800" kern="1200">
          <a:solidFill>
            <a:schemeClr val="tx1"/>
          </a:solidFill>
          <a:latin typeface="Arial" charset="0"/>
          <a:ea typeface="Arial" charset="0"/>
          <a:cs typeface="Arial" charset="0"/>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www.studentaid.gov/" TargetMode="External"/><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3" Type="http://schemas.openxmlformats.org/officeDocument/2006/relationships/hyperlink" Target="http://www.adea.org/DLOC" TargetMode="External"/><Relationship Id="rId2" Type="http://schemas.openxmlformats.org/officeDocument/2006/relationships/notesSlide" Target="../notesSlides/notesSlide19.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3" Type="http://schemas.openxmlformats.org/officeDocument/2006/relationships/hyperlink" Target="http://www.studentaid.gov/consolidation" TargetMode="External"/><Relationship Id="rId2" Type="http://schemas.openxmlformats.org/officeDocument/2006/relationships/notesSlide" Target="../notesSlides/notesSlide24.xml"/><Relationship Id="rId1"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4.xml"/></Relationships>
</file>

<file path=ppt/slides/_rels/slide26.xml.rels><?xml version="1.0" encoding="UTF-8" standalone="yes"?>
<Relationships xmlns="http://schemas.openxmlformats.org/package/2006/relationships"><Relationship Id="rId3" Type="http://schemas.openxmlformats.org/officeDocument/2006/relationships/hyperlink" Target="http://www.adea.org/" TargetMode="External"/><Relationship Id="rId2" Type="http://schemas.openxmlformats.org/officeDocument/2006/relationships/notesSlide" Target="../notesSlides/notesSlide26.xml"/><Relationship Id="rId1" Type="http://schemas.openxmlformats.org/officeDocument/2006/relationships/slideLayout" Target="../slideLayouts/slideLayout4.xml"/><Relationship Id="rId6" Type="http://schemas.openxmlformats.org/officeDocument/2006/relationships/hyperlink" Target="http://www.irs.gov/publications/p970" TargetMode="External"/><Relationship Id="rId5" Type="http://schemas.openxmlformats.org/officeDocument/2006/relationships/hyperlink" Target="http://www.studentaid.gov/" TargetMode="External"/><Relationship Id="rId4" Type="http://schemas.openxmlformats.org/officeDocument/2006/relationships/hyperlink" Target="http://www.adea.org/DLOC" TargetMode="Externa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4.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3" Type="http://schemas.openxmlformats.org/officeDocument/2006/relationships/hyperlink" Target="http://www.studentaid.gov/" TargetMode="External"/><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3" Type="http://schemas.openxmlformats.org/officeDocument/2006/relationships/hyperlink" Target="http://www.studentaid.gov/" TargetMode="External"/><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a:spLocks noGrp="1"/>
          </p:cNvSpPr>
          <p:nvPr>
            <p:ph type="ctrTitle"/>
          </p:nvPr>
        </p:nvSpPr>
        <p:spPr>
          <a:xfrm>
            <a:off x="2237281" y="2279269"/>
            <a:ext cx="7772400" cy="2197166"/>
          </a:xfrm>
        </p:spPr>
        <p:txBody>
          <a:bodyPr anchor="t">
            <a:normAutofit fontScale="90000"/>
          </a:bodyPr>
          <a:lstStyle/>
          <a:p>
            <a:r>
              <a:rPr lang="en-US" sz="4400" cap="none" dirty="0"/>
              <a:t>Repayment Strategies                 for New Dental School Graduates</a:t>
            </a:r>
            <a:br>
              <a:rPr lang="en-US" sz="4400" cap="none" dirty="0"/>
            </a:br>
            <a:r>
              <a:rPr lang="en-US" sz="4400" cap="none" dirty="0"/>
              <a:t>Senior Loan Exit Interview</a:t>
            </a:r>
            <a:br>
              <a:rPr lang="en-US" sz="4400" cap="none" dirty="0"/>
            </a:br>
            <a:r>
              <a:rPr lang="en-US" sz="4400" cap="none" dirty="0"/>
              <a:t>Class of 2026</a:t>
            </a:r>
          </a:p>
        </p:txBody>
      </p:sp>
    </p:spTree>
    <p:extLst>
      <p:ext uri="{BB962C8B-B14F-4D97-AF65-F5344CB8AC3E}">
        <p14:creationId xmlns:p14="http://schemas.microsoft.com/office/powerpoint/2010/main" val="213109500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A981471-DD96-077C-BC95-B8B342D7E3E8}"/>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0D724CDF-37CF-E25F-274C-030F5DAB60AE}"/>
              </a:ext>
            </a:extLst>
          </p:cNvPr>
          <p:cNvSpPr>
            <a:spLocks noGrp="1"/>
          </p:cNvSpPr>
          <p:nvPr>
            <p:ph type="title"/>
          </p:nvPr>
        </p:nvSpPr>
        <p:spPr/>
        <p:txBody>
          <a:bodyPr>
            <a:normAutofit/>
          </a:bodyPr>
          <a:lstStyle/>
          <a:p>
            <a:pPr algn="ctr"/>
            <a:r>
              <a:rPr lang="en-US" dirty="0"/>
              <a:t>Postponement options</a:t>
            </a:r>
          </a:p>
        </p:txBody>
      </p:sp>
      <p:sp>
        <p:nvSpPr>
          <p:cNvPr id="5" name="Content Placeholder 4">
            <a:extLst>
              <a:ext uri="{FF2B5EF4-FFF2-40B4-BE49-F238E27FC236}">
                <a16:creationId xmlns:a16="http://schemas.microsoft.com/office/drawing/2014/main" id="{A7D42AF3-C67E-E518-DFB2-C06E2AC3E9BD}"/>
              </a:ext>
            </a:extLst>
          </p:cNvPr>
          <p:cNvSpPr>
            <a:spLocks noGrp="1"/>
          </p:cNvSpPr>
          <p:nvPr>
            <p:ph idx="1"/>
          </p:nvPr>
        </p:nvSpPr>
        <p:spPr>
          <a:xfrm>
            <a:off x="838200" y="1600200"/>
            <a:ext cx="10515600" cy="4184642"/>
          </a:xfrm>
        </p:spPr>
        <p:txBody>
          <a:bodyPr/>
          <a:lstStyle/>
          <a:p>
            <a:pPr marL="514350" indent="-514350">
              <a:buFont typeface="Arial" panose="020B0604020202020204" pitchFamily="34" charset="0"/>
              <a:buChar char="•"/>
            </a:pPr>
            <a:r>
              <a:rPr lang="en-US" dirty="0"/>
              <a:t>Contact your loan servicer if you need to postpone payments</a:t>
            </a:r>
          </a:p>
          <a:p>
            <a:pPr marL="514350" indent="-514350">
              <a:buFont typeface="Arial" panose="020B0604020202020204" pitchFamily="34" charset="0"/>
              <a:buChar char="•"/>
            </a:pPr>
            <a:r>
              <a:rPr lang="en-US" dirty="0"/>
              <a:t>Details at </a:t>
            </a:r>
            <a:r>
              <a:rPr lang="en-US" dirty="0" err="1">
                <a:hlinkClick r:id="rId3"/>
              </a:rPr>
              <a:t>StudentAid.gov</a:t>
            </a:r>
            <a:r>
              <a:rPr lang="en-US" dirty="0"/>
              <a:t> for federal direct loans</a:t>
            </a:r>
          </a:p>
          <a:p>
            <a:pPr marL="514350" indent="-514350">
              <a:buFont typeface="Arial" panose="020B0604020202020204" pitchFamily="34" charset="0"/>
              <a:buChar char="•"/>
            </a:pPr>
            <a:r>
              <a:rPr lang="en-US" dirty="0"/>
              <a:t>Two ways to postpone payments on federal loans</a:t>
            </a:r>
          </a:p>
          <a:p>
            <a:pPr marL="1200150" lvl="1" indent="-514350">
              <a:buFont typeface="Arial" panose="020B0604020202020204" pitchFamily="34" charset="0"/>
              <a:buChar char="•"/>
            </a:pPr>
            <a:r>
              <a:rPr lang="en-US" dirty="0"/>
              <a:t>Deferment</a:t>
            </a:r>
          </a:p>
          <a:p>
            <a:pPr marL="1657350" lvl="2" indent="-514350">
              <a:buFont typeface="Arial" panose="020B0604020202020204" pitchFamily="34" charset="0"/>
              <a:buChar char="•"/>
            </a:pPr>
            <a:r>
              <a:rPr lang="en-US" dirty="0"/>
              <a:t>Subsidized direct loans are interest free during deferment</a:t>
            </a:r>
          </a:p>
          <a:p>
            <a:pPr marL="1200150" lvl="1" indent="-514350">
              <a:buFont typeface="Arial" panose="020B0604020202020204" pitchFamily="34" charset="0"/>
              <a:buChar char="•"/>
            </a:pPr>
            <a:r>
              <a:rPr lang="en-US" dirty="0"/>
              <a:t>Forbearance</a:t>
            </a:r>
          </a:p>
          <a:p>
            <a:pPr marL="1657350" lvl="2" indent="-514350">
              <a:buFont typeface="Arial" panose="020B0604020202020204" pitchFamily="34" charset="0"/>
              <a:buChar char="•"/>
            </a:pPr>
            <a:r>
              <a:rPr lang="en-US" dirty="0"/>
              <a:t>Interest usually accrues on all direct loans during forbearance periods</a:t>
            </a:r>
          </a:p>
          <a:p>
            <a:pPr marL="1200150" lvl="1" indent="-514350">
              <a:buFont typeface="Arial" panose="020B0604020202020204" pitchFamily="34" charset="0"/>
              <a:buChar char="•"/>
            </a:pPr>
            <a:r>
              <a:rPr lang="en-US" dirty="0"/>
              <a:t>Borrowers considered in good standing under either option</a:t>
            </a:r>
          </a:p>
          <a:p>
            <a:pPr marL="514350" indent="-514350">
              <a:buFont typeface="Arial" panose="020B0604020202020204" pitchFamily="34" charset="0"/>
              <a:buChar char="•"/>
            </a:pPr>
            <a:r>
              <a:rPr lang="en-US" dirty="0"/>
              <a:t>See disclosure statement for postponement options on campus-based and private loans</a:t>
            </a:r>
          </a:p>
        </p:txBody>
      </p:sp>
    </p:spTree>
    <p:extLst>
      <p:ext uri="{BB962C8B-B14F-4D97-AF65-F5344CB8AC3E}">
        <p14:creationId xmlns:p14="http://schemas.microsoft.com/office/powerpoint/2010/main" val="187391226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5A62196-DF2B-A88D-1274-5BB60A844E20}"/>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F6406C8C-5A40-F5B3-9A1B-4806C86115EB}"/>
              </a:ext>
            </a:extLst>
          </p:cNvPr>
          <p:cNvSpPr>
            <a:spLocks noGrp="1"/>
          </p:cNvSpPr>
          <p:nvPr>
            <p:ph type="title"/>
          </p:nvPr>
        </p:nvSpPr>
        <p:spPr/>
        <p:txBody>
          <a:bodyPr>
            <a:normAutofit/>
          </a:bodyPr>
          <a:lstStyle/>
          <a:p>
            <a:pPr algn="ctr"/>
            <a:r>
              <a:rPr lang="en-US" dirty="0"/>
              <a:t>Step 3: Choose repayment plan</a:t>
            </a:r>
          </a:p>
        </p:txBody>
      </p:sp>
      <p:sp>
        <p:nvSpPr>
          <p:cNvPr id="5" name="Content Placeholder 4">
            <a:extLst>
              <a:ext uri="{FF2B5EF4-FFF2-40B4-BE49-F238E27FC236}">
                <a16:creationId xmlns:a16="http://schemas.microsoft.com/office/drawing/2014/main" id="{4B0F792B-DE8D-5ED2-0D1F-29D6F0402158}"/>
              </a:ext>
            </a:extLst>
          </p:cNvPr>
          <p:cNvSpPr>
            <a:spLocks noGrp="1"/>
          </p:cNvSpPr>
          <p:nvPr>
            <p:ph idx="1"/>
          </p:nvPr>
        </p:nvSpPr>
        <p:spPr>
          <a:xfrm>
            <a:off x="829962" y="1524000"/>
            <a:ext cx="10515600" cy="4184642"/>
          </a:xfrm>
        </p:spPr>
        <p:txBody>
          <a:bodyPr/>
          <a:lstStyle/>
          <a:p>
            <a:pPr marL="514350" indent="-514350">
              <a:buFont typeface="Arial" panose="020B0604020202020204" pitchFamily="34" charset="0"/>
              <a:buChar char="•"/>
            </a:pPr>
            <a:r>
              <a:rPr lang="en-US" dirty="0"/>
              <a:t>When loans come due, choose repayment plan where minimum required monthly payment is comfortable and affordable, then decide how to proceed</a:t>
            </a:r>
          </a:p>
          <a:p>
            <a:pPr marL="1200150" lvl="1" indent="-514350">
              <a:buFont typeface="Arial" panose="020B0604020202020204" pitchFamily="34" charset="0"/>
              <a:buChar char="•"/>
            </a:pPr>
            <a:r>
              <a:rPr lang="en-US" sz="2000" dirty="0"/>
              <a:t>Overpay in whatever amount you can afford whenever you can, posting additional payment amount on highest rate loan, if your strategy is smartly aggressive</a:t>
            </a:r>
          </a:p>
          <a:p>
            <a:pPr marL="1200150" lvl="1" indent="-514350">
              <a:buFont typeface="Arial" panose="020B0604020202020204" pitchFamily="34" charset="0"/>
              <a:buChar char="•"/>
            </a:pPr>
            <a:r>
              <a:rPr lang="en-US" sz="2000" dirty="0"/>
              <a:t>Make minimum payments if cash flow concerns or trying to qualify for Public Service Loan Forgiveness</a:t>
            </a:r>
          </a:p>
          <a:p>
            <a:pPr marL="514350" indent="-514350">
              <a:buFont typeface="Arial" panose="020B0604020202020204" pitchFamily="34" charset="0"/>
              <a:buChar char="•"/>
            </a:pPr>
            <a:r>
              <a:rPr lang="en-US" dirty="0"/>
              <a:t>Two categories of repayment plans on federal loans</a:t>
            </a:r>
          </a:p>
          <a:p>
            <a:pPr marL="1200150" lvl="1" indent="-514350">
              <a:buFont typeface="+mj-lt"/>
              <a:buAutoNum type="arabicPeriod"/>
            </a:pPr>
            <a:r>
              <a:rPr lang="en-US" sz="2000" dirty="0"/>
              <a:t>Time-driven</a:t>
            </a:r>
          </a:p>
          <a:p>
            <a:pPr marL="1200150" lvl="1" indent="-514350">
              <a:buFont typeface="+mj-lt"/>
              <a:buAutoNum type="arabicPeriod"/>
            </a:pPr>
            <a:r>
              <a:rPr lang="en-US" sz="2000" dirty="0"/>
              <a:t>Income-driven</a:t>
            </a:r>
          </a:p>
        </p:txBody>
      </p:sp>
    </p:spTree>
    <p:extLst>
      <p:ext uri="{BB962C8B-B14F-4D97-AF65-F5344CB8AC3E}">
        <p14:creationId xmlns:p14="http://schemas.microsoft.com/office/powerpoint/2010/main" val="235799385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3EE178F-973A-AD23-7A42-B5CA5D2B5755}"/>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B5C581D3-EEDC-A8C6-4D94-AE093BAA855D}"/>
              </a:ext>
            </a:extLst>
          </p:cNvPr>
          <p:cNvSpPr>
            <a:spLocks noGrp="1"/>
          </p:cNvSpPr>
          <p:nvPr>
            <p:ph type="title"/>
          </p:nvPr>
        </p:nvSpPr>
        <p:spPr/>
        <p:txBody>
          <a:bodyPr>
            <a:normAutofit/>
          </a:bodyPr>
          <a:lstStyle/>
          <a:p>
            <a:pPr algn="ctr"/>
            <a:r>
              <a:rPr lang="en-US" dirty="0"/>
              <a:t>Time-driven repayment plans</a:t>
            </a:r>
          </a:p>
        </p:txBody>
      </p:sp>
      <p:sp>
        <p:nvSpPr>
          <p:cNvPr id="5" name="Content Placeholder 4">
            <a:extLst>
              <a:ext uri="{FF2B5EF4-FFF2-40B4-BE49-F238E27FC236}">
                <a16:creationId xmlns:a16="http://schemas.microsoft.com/office/drawing/2014/main" id="{F4633D2E-BBB2-2E56-5FFB-78A75EE789C3}"/>
              </a:ext>
            </a:extLst>
          </p:cNvPr>
          <p:cNvSpPr>
            <a:spLocks noGrp="1"/>
          </p:cNvSpPr>
          <p:nvPr>
            <p:ph idx="1"/>
          </p:nvPr>
        </p:nvSpPr>
        <p:spPr>
          <a:xfrm>
            <a:off x="838200" y="1600200"/>
            <a:ext cx="10515600" cy="4184642"/>
          </a:xfrm>
        </p:spPr>
        <p:txBody>
          <a:bodyPr/>
          <a:lstStyle/>
          <a:p>
            <a:pPr marL="514350" indent="-514350">
              <a:buFont typeface="Arial" panose="020B0604020202020204" pitchFamily="34" charset="0"/>
              <a:buChar char="•"/>
            </a:pPr>
            <a:r>
              <a:rPr lang="en-US" dirty="0"/>
              <a:t>Monthly payment based on amount due at repayment (principal and any accrued and unpaid interest) spread out (amortized) over either 10 years or 25 years</a:t>
            </a:r>
          </a:p>
          <a:p>
            <a:pPr marL="514350" indent="-514350">
              <a:buFont typeface="Arial" panose="020B0604020202020204" pitchFamily="34" charset="0"/>
              <a:buChar char="•"/>
            </a:pPr>
            <a:r>
              <a:rPr lang="en-US" dirty="0"/>
              <a:t>Payment calculation has nothing to do with income, marital and tax filing status, or family size</a:t>
            </a:r>
          </a:p>
          <a:p>
            <a:pPr marL="514350" indent="-514350">
              <a:buFont typeface="Arial" panose="020B0604020202020204" pitchFamily="34" charset="0"/>
              <a:buChar char="•"/>
            </a:pPr>
            <a:r>
              <a:rPr lang="en-US" dirty="0"/>
              <a:t>Minimum payment always covers more than monthly interest</a:t>
            </a:r>
          </a:p>
          <a:p>
            <a:pPr marL="514350" indent="-514350">
              <a:buFont typeface="Arial" panose="020B0604020202020204" pitchFamily="34" charset="0"/>
              <a:buChar char="•"/>
            </a:pPr>
            <a:r>
              <a:rPr lang="en-US" dirty="0"/>
              <a:t>Debt retired at end of term, nothing to forgive</a:t>
            </a:r>
          </a:p>
          <a:p>
            <a:pPr marL="514350" indent="-514350">
              <a:buFont typeface="Arial" panose="020B0604020202020204" pitchFamily="34" charset="0"/>
              <a:buChar char="•"/>
            </a:pPr>
            <a:r>
              <a:rPr lang="en-US" dirty="0"/>
              <a:t>Common with campus-based and private loans</a:t>
            </a:r>
          </a:p>
          <a:p>
            <a:pPr marL="514350" indent="-514350">
              <a:buFont typeface="Arial" panose="020B0604020202020204" pitchFamily="34" charset="0"/>
              <a:buChar char="•"/>
            </a:pPr>
            <a:r>
              <a:rPr lang="en-US" dirty="0"/>
              <a:t>H.R.1 (OBBBA) created New Standard Plan</a:t>
            </a:r>
          </a:p>
          <a:p>
            <a:pPr marL="514350" indent="-514350">
              <a:buFont typeface="Arial" panose="020B0604020202020204" pitchFamily="34" charset="0"/>
              <a:buChar char="•"/>
            </a:pPr>
            <a:endParaRPr lang="en-US" dirty="0"/>
          </a:p>
        </p:txBody>
      </p:sp>
    </p:spTree>
    <p:extLst>
      <p:ext uri="{BB962C8B-B14F-4D97-AF65-F5344CB8AC3E}">
        <p14:creationId xmlns:p14="http://schemas.microsoft.com/office/powerpoint/2010/main" val="162803552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686E77D-A73C-748C-D7AD-109C987EFA47}"/>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B9FCD71A-F66C-48CF-8FB3-830AB79E82A9}"/>
              </a:ext>
            </a:extLst>
          </p:cNvPr>
          <p:cNvSpPr>
            <a:spLocks noGrp="1"/>
          </p:cNvSpPr>
          <p:nvPr>
            <p:ph type="title"/>
          </p:nvPr>
        </p:nvSpPr>
        <p:spPr/>
        <p:txBody>
          <a:bodyPr>
            <a:normAutofit/>
          </a:bodyPr>
          <a:lstStyle/>
          <a:p>
            <a:pPr algn="ctr"/>
            <a:r>
              <a:rPr lang="en-US" dirty="0"/>
              <a:t>Income-driven repayment (IDR) plans</a:t>
            </a:r>
          </a:p>
        </p:txBody>
      </p:sp>
      <p:sp>
        <p:nvSpPr>
          <p:cNvPr id="5" name="Content Placeholder 4">
            <a:extLst>
              <a:ext uri="{FF2B5EF4-FFF2-40B4-BE49-F238E27FC236}">
                <a16:creationId xmlns:a16="http://schemas.microsoft.com/office/drawing/2014/main" id="{6BCE54BE-92D3-801F-35BF-9EF31E71BBE3}"/>
              </a:ext>
            </a:extLst>
          </p:cNvPr>
          <p:cNvSpPr>
            <a:spLocks noGrp="1"/>
          </p:cNvSpPr>
          <p:nvPr>
            <p:ph idx="1"/>
          </p:nvPr>
        </p:nvSpPr>
        <p:spPr/>
        <p:txBody>
          <a:bodyPr>
            <a:normAutofit/>
          </a:bodyPr>
          <a:lstStyle/>
          <a:p>
            <a:pPr marL="514350" indent="-514350">
              <a:buFont typeface="Arial" panose="020B0604020202020204" pitchFamily="34" charset="0"/>
              <a:buChar char="•"/>
            </a:pPr>
            <a:r>
              <a:rPr lang="en-US" dirty="0"/>
              <a:t>Designed for borrowers with significant gap between federal student loan debt and income who cannot afford payments under time-driven plans</a:t>
            </a:r>
          </a:p>
          <a:p>
            <a:pPr marL="1200150" lvl="1" indent="-514350">
              <a:buFont typeface="Arial" panose="020B0604020202020204" pitchFamily="34" charset="0"/>
              <a:buChar char="•"/>
            </a:pPr>
            <a:r>
              <a:rPr lang="en-US" sz="2000" dirty="0"/>
              <a:t>Popular with dental residents in hospital-based advanced dental education programs who receive a stipend during training and who have high student loan debt to income ratio, but want to start repayment</a:t>
            </a:r>
          </a:p>
          <a:p>
            <a:pPr marL="514350" indent="-514350">
              <a:buFont typeface="Arial" panose="020B0604020202020204" pitchFamily="34" charset="0"/>
              <a:buChar char="•"/>
            </a:pPr>
            <a:r>
              <a:rPr lang="en-US" dirty="0"/>
              <a:t>Monthly payments change annually</a:t>
            </a:r>
          </a:p>
          <a:p>
            <a:pPr marL="1200150" lvl="1" indent="-514350">
              <a:buFont typeface="Arial" panose="020B0604020202020204" pitchFamily="34" charset="0"/>
              <a:buChar char="•"/>
            </a:pPr>
            <a:r>
              <a:rPr lang="en-US" sz="2000" dirty="0"/>
              <a:t>Once calculated, payments good for 12 months</a:t>
            </a:r>
          </a:p>
          <a:p>
            <a:pPr marL="1200150" lvl="1" indent="-514350">
              <a:buFont typeface="Arial" panose="020B0604020202020204" pitchFamily="34" charset="0"/>
              <a:buChar char="•"/>
            </a:pPr>
            <a:r>
              <a:rPr lang="en-US" sz="2000" dirty="0"/>
              <a:t>Borrowers using income-driven plans are notified to update income prior to end of 12-month period </a:t>
            </a:r>
          </a:p>
          <a:p>
            <a:pPr marL="514350" indent="-514350">
              <a:buFont typeface="Arial" panose="020B0604020202020204" pitchFamily="34" charset="0"/>
              <a:buChar char="•"/>
            </a:pPr>
            <a:r>
              <a:rPr lang="en-US" dirty="0" err="1"/>
              <a:t>H.R.1</a:t>
            </a:r>
            <a:r>
              <a:rPr lang="en-US" dirty="0"/>
              <a:t> (</a:t>
            </a:r>
            <a:r>
              <a:rPr lang="en-US" dirty="0" err="1"/>
              <a:t>OBBBA</a:t>
            </a:r>
            <a:r>
              <a:rPr lang="en-US" dirty="0"/>
              <a:t>) created Repayment Assistance Plan (RAP)</a:t>
            </a:r>
          </a:p>
          <a:p>
            <a:pPr marL="514350" indent="-514350">
              <a:buFont typeface="Arial" panose="020B0604020202020204" pitchFamily="34" charset="0"/>
              <a:buChar char="•"/>
            </a:pPr>
            <a:endParaRPr lang="en-US" dirty="0"/>
          </a:p>
          <a:p>
            <a:pPr marL="514350" indent="-514350">
              <a:buFont typeface="Arial" panose="020B0604020202020204" pitchFamily="34" charset="0"/>
              <a:buChar char="•"/>
            </a:pPr>
            <a:endParaRPr lang="en-US" dirty="0"/>
          </a:p>
        </p:txBody>
      </p:sp>
    </p:spTree>
    <p:extLst>
      <p:ext uri="{BB962C8B-B14F-4D97-AF65-F5344CB8AC3E}">
        <p14:creationId xmlns:p14="http://schemas.microsoft.com/office/powerpoint/2010/main" val="181335989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C25D682-99F1-0349-FFA0-1EF6C67965FF}"/>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EE01438A-166D-6D61-8D37-D092BF54E0F0}"/>
              </a:ext>
            </a:extLst>
          </p:cNvPr>
          <p:cNvSpPr>
            <a:spLocks noGrp="1"/>
          </p:cNvSpPr>
          <p:nvPr>
            <p:ph type="title"/>
          </p:nvPr>
        </p:nvSpPr>
        <p:spPr/>
        <p:txBody>
          <a:bodyPr>
            <a:normAutofit/>
          </a:bodyPr>
          <a:lstStyle/>
          <a:p>
            <a:pPr algn="ctr"/>
            <a:r>
              <a:rPr lang="en-US" dirty="0"/>
              <a:t>Payment calculation for IDRs</a:t>
            </a:r>
          </a:p>
        </p:txBody>
      </p:sp>
      <p:sp>
        <p:nvSpPr>
          <p:cNvPr id="5" name="Content Placeholder 4">
            <a:extLst>
              <a:ext uri="{FF2B5EF4-FFF2-40B4-BE49-F238E27FC236}">
                <a16:creationId xmlns:a16="http://schemas.microsoft.com/office/drawing/2014/main" id="{FC4B9EDF-EA74-CBB4-B3FD-F5A33E805741}"/>
              </a:ext>
            </a:extLst>
          </p:cNvPr>
          <p:cNvSpPr>
            <a:spLocks noGrp="1"/>
          </p:cNvSpPr>
          <p:nvPr>
            <p:ph idx="1"/>
          </p:nvPr>
        </p:nvSpPr>
        <p:spPr>
          <a:xfrm>
            <a:off x="834081" y="1600200"/>
            <a:ext cx="10515600" cy="4184642"/>
          </a:xfrm>
        </p:spPr>
        <p:txBody>
          <a:bodyPr>
            <a:normAutofit/>
          </a:bodyPr>
          <a:lstStyle/>
          <a:p>
            <a:pPr marL="514350" indent="-514350">
              <a:buFont typeface="Arial" panose="020B0604020202020204" pitchFamily="34" charset="0"/>
              <a:buChar char="•"/>
            </a:pPr>
            <a:r>
              <a:rPr lang="en-US" dirty="0"/>
              <a:t>Monthly payments based on federal formula that looks at income, family size, and in the case of IBR and PAYE,  poverty level for borrower’s state of residence</a:t>
            </a:r>
          </a:p>
          <a:p>
            <a:pPr marL="514350" indent="-514350">
              <a:buFont typeface="Arial" panose="020B0604020202020204" pitchFamily="34" charset="0"/>
              <a:buChar char="•"/>
            </a:pPr>
            <a:r>
              <a:rPr lang="en-US" dirty="0"/>
              <a:t>In general, income used is from most recently filed return, so payments lag a year</a:t>
            </a:r>
          </a:p>
          <a:p>
            <a:pPr marL="514350" indent="-514350">
              <a:buFont typeface="Arial" panose="020B0604020202020204" pitchFamily="34" charset="0"/>
              <a:buChar char="•"/>
            </a:pPr>
            <a:r>
              <a:rPr lang="en-US" dirty="0"/>
              <a:t>Current income used when no return filed for prior two years or current income has significantly decreased from prior year</a:t>
            </a:r>
          </a:p>
          <a:p>
            <a:pPr marL="514350" indent="-514350">
              <a:buFont typeface="Arial" panose="020B0604020202020204" pitchFamily="34" charset="0"/>
              <a:buChar char="•"/>
            </a:pPr>
            <a:r>
              <a:rPr lang="en-US" dirty="0"/>
              <a:t>Spousal income counted under IDRs when filing jointly</a:t>
            </a:r>
          </a:p>
          <a:p>
            <a:pPr marL="1200150" lvl="1" indent="-514350">
              <a:buFont typeface="Arial" panose="020B0604020202020204" pitchFamily="34" charset="0"/>
              <a:buChar char="•"/>
            </a:pPr>
            <a:r>
              <a:rPr lang="en-US" sz="2000" dirty="0"/>
              <a:t>Spousal federal student loan debt factored into payment calculation when spousal income counted in payment calculation</a:t>
            </a:r>
          </a:p>
          <a:p>
            <a:pPr marL="514350" indent="-514350">
              <a:buFont typeface="Arial" panose="020B0604020202020204" pitchFamily="34" charset="0"/>
              <a:buChar char="•"/>
            </a:pPr>
            <a:endParaRPr lang="en-US" sz="2000" dirty="0"/>
          </a:p>
          <a:p>
            <a:pPr marL="514350" indent="-514350">
              <a:buFont typeface="Arial" panose="020B0604020202020204" pitchFamily="34" charset="0"/>
              <a:buChar char="•"/>
            </a:pPr>
            <a:endParaRPr lang="en-US" dirty="0"/>
          </a:p>
        </p:txBody>
      </p:sp>
    </p:spTree>
    <p:extLst>
      <p:ext uri="{BB962C8B-B14F-4D97-AF65-F5344CB8AC3E}">
        <p14:creationId xmlns:p14="http://schemas.microsoft.com/office/powerpoint/2010/main" val="147352434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7AB4F65-4F07-2864-C95D-DF17F79ADBE7}"/>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6379A085-CC3F-9D1E-75CF-F336381EC601}"/>
              </a:ext>
            </a:extLst>
          </p:cNvPr>
          <p:cNvSpPr>
            <a:spLocks noGrp="1"/>
          </p:cNvSpPr>
          <p:nvPr>
            <p:ph type="title"/>
          </p:nvPr>
        </p:nvSpPr>
        <p:spPr/>
        <p:txBody>
          <a:bodyPr>
            <a:normAutofit/>
          </a:bodyPr>
          <a:lstStyle/>
          <a:p>
            <a:pPr algn="ctr"/>
            <a:r>
              <a:rPr lang="en-US" dirty="0"/>
              <a:t>How income plans work</a:t>
            </a:r>
          </a:p>
        </p:txBody>
      </p:sp>
      <p:sp>
        <p:nvSpPr>
          <p:cNvPr id="5" name="Content Placeholder 4">
            <a:extLst>
              <a:ext uri="{FF2B5EF4-FFF2-40B4-BE49-F238E27FC236}">
                <a16:creationId xmlns:a16="http://schemas.microsoft.com/office/drawing/2014/main" id="{B01D915E-B034-D20B-845B-2078AA51B0CC}"/>
              </a:ext>
            </a:extLst>
          </p:cNvPr>
          <p:cNvSpPr>
            <a:spLocks noGrp="1"/>
          </p:cNvSpPr>
          <p:nvPr>
            <p:ph idx="1"/>
          </p:nvPr>
        </p:nvSpPr>
        <p:spPr>
          <a:xfrm>
            <a:off x="838200" y="1524000"/>
            <a:ext cx="10515600" cy="4184642"/>
          </a:xfrm>
        </p:spPr>
        <p:txBody>
          <a:bodyPr>
            <a:normAutofit/>
          </a:bodyPr>
          <a:lstStyle/>
          <a:p>
            <a:pPr marL="514350" indent="-514350">
              <a:buFont typeface="Arial" panose="020B0604020202020204" pitchFamily="34" charset="0"/>
              <a:buChar char="•"/>
            </a:pPr>
            <a:r>
              <a:rPr lang="en-US" dirty="0"/>
              <a:t>Unlike time-driven plans, there is no “date certain” when loans will be paid in full, since payments change each year</a:t>
            </a:r>
          </a:p>
          <a:p>
            <a:pPr marL="514350" indent="-514350">
              <a:buFont typeface="Arial" panose="020B0604020202020204" pitchFamily="34" charset="0"/>
              <a:buChar char="•"/>
            </a:pPr>
            <a:r>
              <a:rPr lang="en-US" dirty="0"/>
              <a:t>One of three things will happen when using an IDR:</a:t>
            </a:r>
          </a:p>
          <a:p>
            <a:pPr marL="1200150" lvl="1" indent="-514350">
              <a:buFont typeface="+mj-lt"/>
              <a:buAutoNum type="arabicPeriod"/>
            </a:pPr>
            <a:r>
              <a:rPr lang="en-US" sz="1800" dirty="0"/>
              <a:t>Federal direct loan debt forgiven after 10 years of qualifying payments with Public Service Loan Forgiveness (</a:t>
            </a:r>
            <a:r>
              <a:rPr lang="en-US" sz="1800" dirty="0" err="1"/>
              <a:t>PSLF</a:t>
            </a:r>
            <a:r>
              <a:rPr lang="en-US" sz="1800" dirty="0"/>
              <a:t>)</a:t>
            </a:r>
          </a:p>
          <a:p>
            <a:pPr marL="1657350" lvl="2" indent="-514350"/>
            <a:r>
              <a:rPr lang="en-US" sz="1800" dirty="0"/>
              <a:t>Balance forgiven not subject to federal tax</a:t>
            </a:r>
          </a:p>
          <a:p>
            <a:pPr marL="1200150" lvl="1" indent="-514350">
              <a:buFont typeface="+mj-lt"/>
              <a:buAutoNum type="arabicPeriod"/>
            </a:pPr>
            <a:r>
              <a:rPr lang="en-US" sz="1800" dirty="0"/>
              <a:t>Federal direct loan debt paid in full by borrower prior to end of repayment term (20, 25, or 30 years, depending on which income plan used), or borrower refinances debt with private lender</a:t>
            </a:r>
          </a:p>
          <a:p>
            <a:pPr marL="1200150" lvl="1" indent="-514350">
              <a:buFont typeface="+mj-lt"/>
              <a:buAutoNum type="arabicPeriod"/>
            </a:pPr>
            <a:r>
              <a:rPr lang="en-US" sz="1800" dirty="0"/>
              <a:t>Remaining federal direct loan </a:t>
            </a:r>
            <a:r>
              <a:rPr lang="en-US" sz="2000" dirty="0"/>
              <a:t>debt balance forgiven at end of term if borrower did not use </a:t>
            </a:r>
            <a:r>
              <a:rPr lang="en-US" sz="2000" dirty="0" err="1"/>
              <a:t>PSLF</a:t>
            </a:r>
            <a:r>
              <a:rPr lang="en-US" sz="2000" dirty="0"/>
              <a:t> and was unable to pay balance in full by end of term</a:t>
            </a:r>
          </a:p>
          <a:p>
            <a:pPr marL="1657350" lvl="2" indent="-514350"/>
            <a:r>
              <a:rPr lang="en-US" dirty="0"/>
              <a:t>Balance forgiven is subject to federal tax the year forgiven</a:t>
            </a:r>
          </a:p>
          <a:p>
            <a:pPr marL="514350" indent="-514350">
              <a:buFont typeface="Arial" panose="020B0604020202020204" pitchFamily="34" charset="0"/>
              <a:buChar char="•"/>
            </a:pPr>
            <a:endParaRPr lang="en-US" sz="2000" dirty="0"/>
          </a:p>
          <a:p>
            <a:pPr marL="514350" indent="-514350">
              <a:buFont typeface="Arial" panose="020B0604020202020204" pitchFamily="34" charset="0"/>
              <a:buChar char="•"/>
            </a:pPr>
            <a:endParaRPr lang="en-US" dirty="0"/>
          </a:p>
        </p:txBody>
      </p:sp>
    </p:spTree>
    <p:extLst>
      <p:ext uri="{BB962C8B-B14F-4D97-AF65-F5344CB8AC3E}">
        <p14:creationId xmlns:p14="http://schemas.microsoft.com/office/powerpoint/2010/main" val="159258819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2900FAE-6EF8-A374-795A-D9104A9E5ADB}"/>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8C7B9A01-82A0-A2B4-7C98-EC8A3258EA9D}"/>
              </a:ext>
            </a:extLst>
          </p:cNvPr>
          <p:cNvSpPr>
            <a:spLocks noGrp="1"/>
          </p:cNvSpPr>
          <p:nvPr>
            <p:ph type="title"/>
          </p:nvPr>
        </p:nvSpPr>
        <p:spPr/>
        <p:txBody>
          <a:bodyPr>
            <a:normAutofit fontScale="90000"/>
          </a:bodyPr>
          <a:lstStyle/>
          <a:p>
            <a:pPr algn="ctr"/>
            <a:r>
              <a:rPr lang="en-US" dirty="0"/>
              <a:t>Available plans for Class of 2026 graduates</a:t>
            </a:r>
          </a:p>
        </p:txBody>
      </p:sp>
      <p:sp>
        <p:nvSpPr>
          <p:cNvPr id="5" name="Content Placeholder 4">
            <a:extLst>
              <a:ext uri="{FF2B5EF4-FFF2-40B4-BE49-F238E27FC236}">
                <a16:creationId xmlns:a16="http://schemas.microsoft.com/office/drawing/2014/main" id="{570E4910-BFA2-CB1A-E89A-E56420B894D9}"/>
              </a:ext>
            </a:extLst>
          </p:cNvPr>
          <p:cNvSpPr>
            <a:spLocks noGrp="1"/>
          </p:cNvSpPr>
          <p:nvPr>
            <p:ph idx="1"/>
          </p:nvPr>
        </p:nvSpPr>
        <p:spPr>
          <a:xfrm>
            <a:off x="838200" y="1679275"/>
            <a:ext cx="10515600" cy="4184642"/>
          </a:xfrm>
        </p:spPr>
        <p:txBody>
          <a:bodyPr>
            <a:normAutofit fontScale="92500" lnSpcReduction="10000"/>
          </a:bodyPr>
          <a:lstStyle/>
          <a:p>
            <a:pPr marL="514350" indent="-514350">
              <a:buFont typeface="Arial" panose="020B0604020202020204" pitchFamily="34" charset="0"/>
              <a:buChar char="•"/>
            </a:pPr>
            <a:r>
              <a:rPr lang="en-US" dirty="0"/>
              <a:t>Time-driven</a:t>
            </a:r>
          </a:p>
          <a:p>
            <a:pPr marL="1200150" lvl="1" indent="-514350">
              <a:buFont typeface="Arial" panose="020B0604020202020204" pitchFamily="34" charset="0"/>
              <a:buChar char="•"/>
            </a:pPr>
            <a:r>
              <a:rPr lang="en-US" dirty="0"/>
              <a:t>Standard 10-year (graduated version available)</a:t>
            </a:r>
          </a:p>
          <a:p>
            <a:pPr marL="1200150" lvl="1" indent="-514350">
              <a:buFont typeface="Arial" panose="020B0604020202020204" pitchFamily="34" charset="0"/>
              <a:buChar char="•"/>
            </a:pPr>
            <a:r>
              <a:rPr lang="en-US" dirty="0"/>
              <a:t>Extended 25-year (graduated version available)</a:t>
            </a:r>
          </a:p>
          <a:p>
            <a:pPr marL="1200150" lvl="1" indent="-514350">
              <a:buFont typeface="Arial" panose="020B0604020202020204" pitchFamily="34" charset="0"/>
              <a:buChar char="•"/>
            </a:pPr>
            <a:r>
              <a:rPr lang="en-US" dirty="0"/>
              <a:t>New Standard only available to borrowers with a new loan disbursed on or after July 1, 2026, so not available for most 2026 graduates</a:t>
            </a:r>
          </a:p>
          <a:p>
            <a:pPr marL="514350" indent="-514350">
              <a:buFont typeface="Arial" panose="020B0604020202020204" pitchFamily="34" charset="0"/>
              <a:buChar char="•"/>
            </a:pPr>
            <a:r>
              <a:rPr lang="en-US" dirty="0"/>
              <a:t>Income-driven</a:t>
            </a:r>
          </a:p>
          <a:p>
            <a:pPr marL="1200150" lvl="1" indent="-514350">
              <a:buFont typeface="Arial" panose="020B0604020202020204" pitchFamily="34" charset="0"/>
              <a:buChar char="•"/>
            </a:pPr>
            <a:r>
              <a:rPr lang="en-US" dirty="0"/>
              <a:t>Income Based Repayment (IBR)</a:t>
            </a:r>
          </a:p>
          <a:p>
            <a:pPr marL="1200150" lvl="1" indent="-514350">
              <a:buFont typeface="Arial" panose="020B0604020202020204" pitchFamily="34" charset="0"/>
              <a:buChar char="•"/>
            </a:pPr>
            <a:r>
              <a:rPr lang="en-US" dirty="0"/>
              <a:t>Pay As You Earn (PAYE)</a:t>
            </a:r>
          </a:p>
          <a:p>
            <a:pPr marL="1657350" lvl="2" indent="-514350">
              <a:buFont typeface="Arial" panose="020B0604020202020204" pitchFamily="34" charset="0"/>
              <a:buChar char="•"/>
            </a:pPr>
            <a:r>
              <a:rPr lang="en-US" dirty="0"/>
              <a:t>Must switch to another plan by July 1, 2028, PAYE being eliminated</a:t>
            </a:r>
          </a:p>
          <a:p>
            <a:pPr marL="1200150" lvl="1" indent="-514350">
              <a:buFont typeface="Arial" panose="020B0604020202020204" pitchFamily="34" charset="0"/>
              <a:buChar char="•"/>
            </a:pPr>
            <a:r>
              <a:rPr lang="en-US" dirty="0"/>
              <a:t>Income Contingent Repayment (</a:t>
            </a:r>
            <a:r>
              <a:rPr lang="en-US" dirty="0" err="1"/>
              <a:t>ICR</a:t>
            </a:r>
            <a:r>
              <a:rPr lang="en-US" dirty="0"/>
              <a:t>)</a:t>
            </a:r>
          </a:p>
          <a:p>
            <a:pPr marL="1657350" lvl="2" indent="-514350">
              <a:buFont typeface="Arial" panose="020B0604020202020204" pitchFamily="34" charset="0"/>
              <a:buChar char="•"/>
            </a:pPr>
            <a:r>
              <a:rPr lang="en-US" dirty="0"/>
              <a:t>Must switch to another plan by July 1, 2028, </a:t>
            </a:r>
            <a:r>
              <a:rPr lang="en-US" dirty="0" err="1"/>
              <a:t>ICR</a:t>
            </a:r>
            <a:r>
              <a:rPr lang="en-US" dirty="0"/>
              <a:t> being eliminated</a:t>
            </a:r>
          </a:p>
          <a:p>
            <a:pPr marL="1200150" lvl="1" indent="-514350">
              <a:buFont typeface="Arial" panose="020B0604020202020204" pitchFamily="34" charset="0"/>
              <a:buChar char="•"/>
            </a:pPr>
            <a:r>
              <a:rPr lang="en-US" dirty="0"/>
              <a:t>Repayment Assistance Plan (RAP)</a:t>
            </a:r>
          </a:p>
          <a:p>
            <a:pPr marL="1657350" lvl="2" indent="-514350">
              <a:buFont typeface="Arial" panose="020B0604020202020204" pitchFamily="34" charset="0"/>
              <a:buChar char="•"/>
            </a:pPr>
            <a:r>
              <a:rPr lang="en-US" dirty="0"/>
              <a:t>Should be available no later than July 1, 2026</a:t>
            </a:r>
          </a:p>
          <a:p>
            <a:pPr marL="514350" indent="-514350">
              <a:buFont typeface="Arial" panose="020B0604020202020204" pitchFamily="34" charset="0"/>
              <a:buChar char="•"/>
            </a:pPr>
            <a:endParaRPr lang="en-US" dirty="0"/>
          </a:p>
        </p:txBody>
      </p:sp>
    </p:spTree>
    <p:extLst>
      <p:ext uri="{BB962C8B-B14F-4D97-AF65-F5344CB8AC3E}">
        <p14:creationId xmlns:p14="http://schemas.microsoft.com/office/powerpoint/2010/main" val="14899017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E39A16C-056E-CA8B-E65D-8E5E160C02E5}"/>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F5AC4597-C9F1-CD8F-D8BF-7416FB0D58C9}"/>
              </a:ext>
            </a:extLst>
          </p:cNvPr>
          <p:cNvSpPr>
            <a:spLocks noGrp="1"/>
          </p:cNvSpPr>
          <p:nvPr>
            <p:ph type="title"/>
          </p:nvPr>
        </p:nvSpPr>
        <p:spPr/>
        <p:txBody>
          <a:bodyPr>
            <a:normAutofit/>
          </a:bodyPr>
          <a:lstStyle/>
          <a:p>
            <a:pPr algn="ctr"/>
            <a:r>
              <a:rPr lang="en-US" dirty="0"/>
              <a:t>Repayment Assistance Plan (RAP)</a:t>
            </a:r>
          </a:p>
        </p:txBody>
      </p:sp>
      <p:sp>
        <p:nvSpPr>
          <p:cNvPr id="5" name="Content Placeholder 4">
            <a:extLst>
              <a:ext uri="{FF2B5EF4-FFF2-40B4-BE49-F238E27FC236}">
                <a16:creationId xmlns:a16="http://schemas.microsoft.com/office/drawing/2014/main" id="{97C49E0C-D26C-51E6-0FD1-4C825EA56E44}"/>
              </a:ext>
            </a:extLst>
          </p:cNvPr>
          <p:cNvSpPr>
            <a:spLocks noGrp="1"/>
          </p:cNvSpPr>
          <p:nvPr>
            <p:ph idx="1"/>
          </p:nvPr>
        </p:nvSpPr>
        <p:spPr>
          <a:xfrm>
            <a:off x="838200" y="1679275"/>
            <a:ext cx="10515600" cy="4184642"/>
          </a:xfrm>
        </p:spPr>
        <p:txBody>
          <a:bodyPr>
            <a:normAutofit/>
          </a:bodyPr>
          <a:lstStyle/>
          <a:p>
            <a:pPr marL="514350" indent="-514350">
              <a:buFont typeface="Arial" panose="020B0604020202020204" pitchFamily="34" charset="0"/>
              <a:buChar char="•"/>
            </a:pPr>
            <a:r>
              <a:rPr lang="en-US" sz="2000" dirty="0"/>
              <a:t>Payments based on 1-10% of adjusted gross income (AGI)</a:t>
            </a:r>
          </a:p>
          <a:p>
            <a:pPr marL="1200150" lvl="1" indent="-514350">
              <a:buFont typeface="Arial" panose="020B0604020202020204" pitchFamily="34" charset="0"/>
              <a:buChar char="•"/>
            </a:pPr>
            <a:r>
              <a:rPr lang="en-US" sz="1600" dirty="0"/>
              <a:t>Payments should be higher than previous income plans where the percentage was applied to what is called discretionary income, which allowed for an offset to income before the percentage was applied; no such offset is provided with RAP</a:t>
            </a:r>
          </a:p>
          <a:p>
            <a:pPr marL="514350" indent="-514350">
              <a:buFont typeface="Arial" panose="020B0604020202020204" pitchFamily="34" charset="0"/>
              <a:buChar char="•"/>
            </a:pPr>
            <a:r>
              <a:rPr lang="en-US" sz="2000" dirty="0"/>
              <a:t>$10 minimum payment, no $0 payments</a:t>
            </a:r>
          </a:p>
          <a:p>
            <a:pPr marL="514350" indent="-514350">
              <a:buFont typeface="Arial" panose="020B0604020202020204" pitchFamily="34" charset="0"/>
              <a:buChar char="•"/>
            </a:pPr>
            <a:r>
              <a:rPr lang="en-US" sz="2000" dirty="0"/>
              <a:t>$50 off monthly payment for each dependent</a:t>
            </a:r>
          </a:p>
          <a:p>
            <a:pPr marL="514350" indent="-514350">
              <a:buFont typeface="Arial" panose="020B0604020202020204" pitchFamily="34" charset="0"/>
              <a:buChar char="•"/>
            </a:pPr>
            <a:r>
              <a:rPr lang="en-US" sz="2000" dirty="0"/>
              <a:t>No negative amortization</a:t>
            </a:r>
          </a:p>
          <a:p>
            <a:pPr marL="1200150" lvl="1" indent="-514350">
              <a:buFont typeface="Arial" panose="020B0604020202020204" pitchFamily="34" charset="0"/>
              <a:buChar char="•"/>
            </a:pPr>
            <a:r>
              <a:rPr lang="en-US" sz="1600" dirty="0"/>
              <a:t>Federal government will cover any remaining monthly interest not covered by minimum payment, so balance will not grow when minimum payment does not cover monthly interest</a:t>
            </a:r>
          </a:p>
          <a:p>
            <a:pPr marL="514350" indent="-514350">
              <a:buFont typeface="Arial" panose="020B0604020202020204" pitchFamily="34" charset="0"/>
              <a:buChar char="•"/>
            </a:pPr>
            <a:r>
              <a:rPr lang="en-US" sz="2000" dirty="0"/>
              <a:t>Spousal income excluded from payment calculation when filing separately</a:t>
            </a:r>
          </a:p>
          <a:p>
            <a:pPr marL="514350" indent="-514350">
              <a:buFont typeface="Arial" panose="020B0604020202020204" pitchFamily="34" charset="0"/>
              <a:buChar char="•"/>
            </a:pPr>
            <a:r>
              <a:rPr lang="en-US" sz="2000" dirty="0"/>
              <a:t>When borrower makes on-time payment that reduces principal by less than $50, federal government will make payment to principal up to amount paid, minus what was applied to principal or $50, whichever is less</a:t>
            </a:r>
          </a:p>
          <a:p>
            <a:pPr marL="514350" indent="-514350">
              <a:buFont typeface="Arial" panose="020B0604020202020204" pitchFamily="34" charset="0"/>
              <a:buChar char="•"/>
            </a:pPr>
            <a:endParaRPr lang="en-US" dirty="0"/>
          </a:p>
        </p:txBody>
      </p:sp>
    </p:spTree>
    <p:extLst>
      <p:ext uri="{BB962C8B-B14F-4D97-AF65-F5344CB8AC3E}">
        <p14:creationId xmlns:p14="http://schemas.microsoft.com/office/powerpoint/2010/main" val="154185099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FE1F45D-590E-4DC3-1DD8-3A64679B0AE9}"/>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0DAF61CA-7A51-058E-3679-6C7827C428F0}"/>
              </a:ext>
            </a:extLst>
          </p:cNvPr>
          <p:cNvSpPr>
            <a:spLocks noGrp="1"/>
          </p:cNvSpPr>
          <p:nvPr>
            <p:ph type="title"/>
          </p:nvPr>
        </p:nvSpPr>
        <p:spPr/>
        <p:txBody>
          <a:bodyPr>
            <a:normAutofit/>
          </a:bodyPr>
          <a:lstStyle/>
          <a:p>
            <a:pPr algn="ctr"/>
            <a:r>
              <a:rPr lang="en-US" dirty="0"/>
              <a:t>IDR comparison chart</a:t>
            </a:r>
          </a:p>
        </p:txBody>
      </p:sp>
      <p:graphicFrame>
        <p:nvGraphicFramePr>
          <p:cNvPr id="2" name="Content Placeholder 1">
            <a:extLst>
              <a:ext uri="{FF2B5EF4-FFF2-40B4-BE49-F238E27FC236}">
                <a16:creationId xmlns:a16="http://schemas.microsoft.com/office/drawing/2014/main" id="{6F335E28-F940-8390-9FFC-5492F9F61933}"/>
              </a:ext>
            </a:extLst>
          </p:cNvPr>
          <p:cNvGraphicFramePr>
            <a:graphicFrameLocks noGrp="1"/>
          </p:cNvGraphicFramePr>
          <p:nvPr>
            <p:ph idx="1"/>
            <p:extLst>
              <p:ext uri="{D42A27DB-BD31-4B8C-83A1-F6EECF244321}">
                <p14:modId xmlns:p14="http://schemas.microsoft.com/office/powerpoint/2010/main" val="4216169974"/>
              </p:ext>
            </p:extLst>
          </p:nvPr>
        </p:nvGraphicFramePr>
        <p:xfrm>
          <a:off x="838200" y="1513085"/>
          <a:ext cx="10515600" cy="3860800"/>
        </p:xfrm>
        <a:graphic>
          <a:graphicData uri="http://schemas.openxmlformats.org/drawingml/2006/table">
            <a:tbl>
              <a:tblPr firstRow="1" bandRow="1">
                <a:tableStyleId>{5C22544A-7EE6-4342-B048-85BDC9FD1C3A}</a:tableStyleId>
              </a:tblPr>
              <a:tblGrid>
                <a:gridCol w="1897552">
                  <a:extLst>
                    <a:ext uri="{9D8B030D-6E8A-4147-A177-3AD203B41FA5}">
                      <a16:colId xmlns:a16="http://schemas.microsoft.com/office/drawing/2014/main" val="1525308948"/>
                    </a:ext>
                  </a:extLst>
                </a:gridCol>
                <a:gridCol w="2846328">
                  <a:extLst>
                    <a:ext uri="{9D8B030D-6E8A-4147-A177-3AD203B41FA5}">
                      <a16:colId xmlns:a16="http://schemas.microsoft.com/office/drawing/2014/main" val="790432382"/>
                    </a:ext>
                  </a:extLst>
                </a:gridCol>
                <a:gridCol w="2925392">
                  <a:extLst>
                    <a:ext uri="{9D8B030D-6E8A-4147-A177-3AD203B41FA5}">
                      <a16:colId xmlns:a16="http://schemas.microsoft.com/office/drawing/2014/main" val="4048245159"/>
                    </a:ext>
                  </a:extLst>
                </a:gridCol>
                <a:gridCol w="2846328">
                  <a:extLst>
                    <a:ext uri="{9D8B030D-6E8A-4147-A177-3AD203B41FA5}">
                      <a16:colId xmlns:a16="http://schemas.microsoft.com/office/drawing/2014/main" val="219002472"/>
                    </a:ext>
                  </a:extLst>
                </a:gridCol>
              </a:tblGrid>
              <a:tr h="370840">
                <a:tc>
                  <a:txBody>
                    <a:bodyPr/>
                    <a:lstStyle/>
                    <a:p>
                      <a:endParaRPr lang="en-US" dirty="0"/>
                    </a:p>
                  </a:txBody>
                  <a:tcPr/>
                </a:tc>
                <a:tc>
                  <a:txBody>
                    <a:bodyPr/>
                    <a:lstStyle/>
                    <a:p>
                      <a:pPr algn="ctr"/>
                      <a:r>
                        <a:rPr lang="en-US" sz="2000" b="0" dirty="0">
                          <a:latin typeface="Arial" panose="020B0604020202020204" pitchFamily="34" charset="0"/>
                          <a:cs typeface="Arial" panose="020B0604020202020204" pitchFamily="34" charset="0"/>
                        </a:rPr>
                        <a:t>New IBR (2014)*</a:t>
                      </a:r>
                    </a:p>
                  </a:txBody>
                  <a:tcPr/>
                </a:tc>
                <a:tc>
                  <a:txBody>
                    <a:bodyPr/>
                    <a:lstStyle/>
                    <a:p>
                      <a:pPr algn="ctr"/>
                      <a:r>
                        <a:rPr lang="en-US" sz="2000" b="0" dirty="0">
                          <a:latin typeface="Arial" panose="020B0604020202020204" pitchFamily="34" charset="0"/>
                          <a:cs typeface="Arial" panose="020B0604020202020204" pitchFamily="34" charset="0"/>
                        </a:rPr>
                        <a:t>PAYE (2012)</a:t>
                      </a:r>
                    </a:p>
                  </a:txBody>
                  <a:tcPr/>
                </a:tc>
                <a:tc>
                  <a:txBody>
                    <a:bodyPr/>
                    <a:lstStyle/>
                    <a:p>
                      <a:pPr algn="ctr"/>
                      <a:r>
                        <a:rPr lang="en-US" sz="2000" b="0" dirty="0">
                          <a:latin typeface="Arial" panose="020B0604020202020204" pitchFamily="34" charset="0"/>
                          <a:cs typeface="Arial" panose="020B0604020202020204" pitchFamily="34" charset="0"/>
                        </a:rPr>
                        <a:t>RAP</a:t>
                      </a:r>
                    </a:p>
                  </a:txBody>
                  <a:tcPr/>
                </a:tc>
                <a:extLst>
                  <a:ext uri="{0D108BD9-81ED-4DB2-BD59-A6C34878D82A}">
                    <a16:rowId xmlns:a16="http://schemas.microsoft.com/office/drawing/2014/main" val="753915313"/>
                  </a:ext>
                </a:extLst>
              </a:tr>
              <a:tr h="370840">
                <a:tc>
                  <a:txBody>
                    <a:bodyPr/>
                    <a:lstStyle/>
                    <a:p>
                      <a:pPr algn="ctr"/>
                      <a:r>
                        <a:rPr lang="en-US" sz="1400" dirty="0">
                          <a:latin typeface="Arial" panose="020B0604020202020204" pitchFamily="34" charset="0"/>
                          <a:cs typeface="Arial" panose="020B0604020202020204" pitchFamily="34" charset="0"/>
                        </a:rPr>
                        <a:t>Payment calculation</a:t>
                      </a:r>
                    </a:p>
                  </a:txBody>
                  <a:tcPr/>
                </a:tc>
                <a:tc>
                  <a:txBody>
                    <a:bodyPr/>
                    <a:lstStyle/>
                    <a:p>
                      <a:pPr algn="ctr"/>
                      <a:r>
                        <a:rPr lang="en-US" sz="1400" dirty="0">
                          <a:latin typeface="Arial" panose="020B0604020202020204" pitchFamily="34" charset="0"/>
                          <a:cs typeface="Arial" panose="020B0604020202020204" pitchFamily="34" charset="0"/>
                        </a:rPr>
                        <a:t>10% of DI**; payment capped at Standard 10-year payment</a:t>
                      </a:r>
                    </a:p>
                  </a:txBody>
                  <a:tcPr/>
                </a:tc>
                <a:tc>
                  <a:txBody>
                    <a:bodyPr/>
                    <a:lstStyle/>
                    <a:p>
                      <a:pPr algn="ctr"/>
                      <a:r>
                        <a:rPr lang="en-US" sz="1400" dirty="0">
                          <a:latin typeface="Arial" panose="020B0604020202020204" pitchFamily="34" charset="0"/>
                          <a:cs typeface="Arial" panose="020B0604020202020204" pitchFamily="34" charset="0"/>
                        </a:rPr>
                        <a:t>10% of DI**; payment capped at Standard 10-year payment</a:t>
                      </a:r>
                    </a:p>
                  </a:txBody>
                  <a:tcPr/>
                </a:tc>
                <a:tc>
                  <a:txBody>
                    <a:bodyPr/>
                    <a:lstStyle/>
                    <a:p>
                      <a:pPr algn="ctr"/>
                      <a:r>
                        <a:rPr lang="en-US" sz="1400" dirty="0">
                          <a:latin typeface="Arial" panose="020B0604020202020204" pitchFamily="34" charset="0"/>
                          <a:cs typeface="Arial" panose="020B0604020202020204" pitchFamily="34" charset="0"/>
                        </a:rPr>
                        <a:t>1-10% of AGI; no payment cap; $10 minimum payment</a:t>
                      </a:r>
                    </a:p>
                  </a:txBody>
                  <a:tcPr/>
                </a:tc>
                <a:extLst>
                  <a:ext uri="{0D108BD9-81ED-4DB2-BD59-A6C34878D82A}">
                    <a16:rowId xmlns:a16="http://schemas.microsoft.com/office/drawing/2014/main" val="3780461815"/>
                  </a:ext>
                </a:extLst>
              </a:tr>
              <a:tr h="370840">
                <a:tc>
                  <a:txBody>
                    <a:bodyPr/>
                    <a:lstStyle/>
                    <a:p>
                      <a:pPr algn="ctr"/>
                      <a:r>
                        <a:rPr lang="en-US" sz="1400" dirty="0">
                          <a:latin typeface="Arial" panose="020B0604020202020204" pitchFamily="34" charset="0"/>
                          <a:cs typeface="Arial" panose="020B0604020202020204" pitchFamily="34" charset="0"/>
                        </a:rPr>
                        <a:t>Repayment term</a:t>
                      </a:r>
                    </a:p>
                  </a:txBody>
                  <a:tcPr/>
                </a:tc>
                <a:tc>
                  <a:txBody>
                    <a:bodyPr/>
                    <a:lstStyle/>
                    <a:p>
                      <a:pPr algn="ctr"/>
                      <a:r>
                        <a:rPr lang="en-US" sz="1400" dirty="0">
                          <a:latin typeface="Arial" panose="020B0604020202020204" pitchFamily="34" charset="0"/>
                          <a:cs typeface="Arial" panose="020B0604020202020204" pitchFamily="34" charset="0"/>
                        </a:rPr>
                        <a:t>Up to 20 years</a:t>
                      </a:r>
                    </a:p>
                  </a:txBody>
                  <a:tcPr/>
                </a:tc>
                <a:tc>
                  <a:txBody>
                    <a:bodyPr/>
                    <a:lstStyle/>
                    <a:p>
                      <a:pPr algn="ctr"/>
                      <a:r>
                        <a:rPr lang="en-US" sz="1400" dirty="0">
                          <a:latin typeface="Arial" panose="020B0604020202020204" pitchFamily="34" charset="0"/>
                          <a:cs typeface="Arial" panose="020B0604020202020204" pitchFamily="34" charset="0"/>
                        </a:rPr>
                        <a:t>Up to 20 years</a:t>
                      </a:r>
                    </a:p>
                  </a:txBody>
                  <a:tcPr/>
                </a:tc>
                <a:tc>
                  <a:txBody>
                    <a:bodyPr/>
                    <a:lstStyle/>
                    <a:p>
                      <a:pPr algn="ctr"/>
                      <a:r>
                        <a:rPr lang="en-US" sz="1400" dirty="0">
                          <a:latin typeface="Arial" panose="020B0604020202020204" pitchFamily="34" charset="0"/>
                          <a:cs typeface="Arial" panose="020B0604020202020204" pitchFamily="34" charset="0"/>
                        </a:rPr>
                        <a:t>Up to 30 years</a:t>
                      </a:r>
                    </a:p>
                  </a:txBody>
                  <a:tcPr/>
                </a:tc>
                <a:extLst>
                  <a:ext uri="{0D108BD9-81ED-4DB2-BD59-A6C34878D82A}">
                    <a16:rowId xmlns:a16="http://schemas.microsoft.com/office/drawing/2014/main" val="828576026"/>
                  </a:ext>
                </a:extLst>
              </a:tr>
              <a:tr h="370840">
                <a:tc>
                  <a:txBody>
                    <a:bodyPr/>
                    <a:lstStyle/>
                    <a:p>
                      <a:pPr algn="ctr"/>
                      <a:r>
                        <a:rPr lang="en-US" sz="1400" dirty="0">
                          <a:latin typeface="Arial" panose="020B0604020202020204" pitchFamily="34" charset="0"/>
                          <a:cs typeface="Arial" panose="020B0604020202020204" pitchFamily="34" charset="0"/>
                        </a:rPr>
                        <a:t>Spousal income</a:t>
                      </a:r>
                    </a:p>
                  </a:txBody>
                  <a:tcPr/>
                </a:tc>
                <a:tc>
                  <a:txBody>
                    <a:bodyPr/>
                    <a:lstStyle/>
                    <a:p>
                      <a:pPr algn="ctr"/>
                      <a:r>
                        <a:rPr lang="en-US" sz="1400" dirty="0">
                          <a:latin typeface="Arial" panose="020B0604020202020204" pitchFamily="34" charset="0"/>
                          <a:cs typeface="Arial" panose="020B0604020202020204" pitchFamily="34" charset="0"/>
                        </a:rPr>
                        <a:t>Included unless filing separately</a:t>
                      </a:r>
                    </a:p>
                  </a:txBody>
                  <a:tcPr/>
                </a:tc>
                <a:tc>
                  <a:txBody>
                    <a:bodyPr/>
                    <a:lstStyle/>
                    <a:p>
                      <a:pPr algn="ctr"/>
                      <a:r>
                        <a:rPr lang="en-US" sz="1400" dirty="0">
                          <a:latin typeface="Arial" panose="020B0604020202020204" pitchFamily="34" charset="0"/>
                          <a:cs typeface="Arial" panose="020B0604020202020204" pitchFamily="34" charset="0"/>
                        </a:rPr>
                        <a:t>Included unless filing separately</a:t>
                      </a:r>
                    </a:p>
                  </a:txBody>
                  <a:tcPr/>
                </a:tc>
                <a:tc>
                  <a:txBody>
                    <a:bodyPr/>
                    <a:lstStyle/>
                    <a:p>
                      <a:pPr algn="ctr"/>
                      <a:r>
                        <a:rPr lang="en-US" sz="1400" dirty="0">
                          <a:latin typeface="Arial" panose="020B0604020202020204" pitchFamily="34" charset="0"/>
                          <a:cs typeface="Arial" panose="020B0604020202020204" pitchFamily="34" charset="0"/>
                        </a:rPr>
                        <a:t>Included unless filing separately</a:t>
                      </a:r>
                    </a:p>
                  </a:txBody>
                  <a:tcPr/>
                </a:tc>
                <a:extLst>
                  <a:ext uri="{0D108BD9-81ED-4DB2-BD59-A6C34878D82A}">
                    <a16:rowId xmlns:a16="http://schemas.microsoft.com/office/drawing/2014/main" val="1978146881"/>
                  </a:ext>
                </a:extLst>
              </a:tr>
              <a:tr h="370840">
                <a:tc>
                  <a:txBody>
                    <a:bodyPr/>
                    <a:lstStyle/>
                    <a:p>
                      <a:pPr algn="ctr"/>
                      <a:r>
                        <a:rPr lang="en-US" sz="1400" dirty="0">
                          <a:latin typeface="Arial" panose="020B0604020202020204" pitchFamily="34" charset="0"/>
                          <a:cs typeface="Arial" panose="020B0604020202020204" pitchFamily="34" charset="0"/>
                        </a:rPr>
                        <a:t>Income requirement</a:t>
                      </a:r>
                    </a:p>
                  </a:txBody>
                  <a:tcPr/>
                </a:tc>
                <a:tc>
                  <a:txBody>
                    <a:bodyPr/>
                    <a:lstStyle/>
                    <a:p>
                      <a:pPr algn="ctr"/>
                      <a:r>
                        <a:rPr lang="en-US" sz="1400" dirty="0">
                          <a:latin typeface="Arial" panose="020B0604020202020204" pitchFamily="34" charset="0"/>
                          <a:cs typeface="Arial" panose="020B0604020202020204" pitchFamily="34" charset="0"/>
                        </a:rPr>
                        <a:t>No</a:t>
                      </a:r>
                    </a:p>
                  </a:txBody>
                  <a:tcPr/>
                </a:tc>
                <a:tc>
                  <a:txBody>
                    <a:bodyPr/>
                    <a:lstStyle/>
                    <a:p>
                      <a:pPr algn="ctr"/>
                      <a:r>
                        <a:rPr lang="en-US" sz="1400" dirty="0">
                          <a:latin typeface="Arial" panose="020B0604020202020204" pitchFamily="34" charset="0"/>
                          <a:cs typeface="Arial" panose="020B0604020202020204" pitchFamily="34" charset="0"/>
                        </a:rPr>
                        <a:t>Yes, borrower must show </a:t>
                      </a:r>
                      <a:r>
                        <a:rPr lang="en-US" sz="1400" dirty="0" err="1">
                          <a:latin typeface="Arial" panose="020B0604020202020204" pitchFamily="34" charset="0"/>
                          <a:cs typeface="Arial" panose="020B0604020202020204" pitchFamily="34" charset="0"/>
                        </a:rPr>
                        <a:t>PFH</a:t>
                      </a:r>
                      <a:r>
                        <a:rPr lang="en-US" sz="1400" dirty="0">
                          <a:latin typeface="Arial" panose="020B0604020202020204" pitchFamily="34" charset="0"/>
                          <a:cs typeface="Arial" panose="020B0604020202020204" pitchFamily="34" charset="0"/>
                        </a:rPr>
                        <a:t>***</a:t>
                      </a:r>
                    </a:p>
                  </a:txBody>
                  <a:tcPr/>
                </a:tc>
                <a:tc>
                  <a:txBody>
                    <a:bodyPr/>
                    <a:lstStyle/>
                    <a:p>
                      <a:pPr algn="ctr"/>
                      <a:r>
                        <a:rPr lang="en-US" sz="1400" dirty="0">
                          <a:latin typeface="Arial" panose="020B0604020202020204" pitchFamily="34" charset="0"/>
                          <a:cs typeface="Arial" panose="020B0604020202020204" pitchFamily="34" charset="0"/>
                        </a:rPr>
                        <a:t>No</a:t>
                      </a:r>
                    </a:p>
                  </a:txBody>
                  <a:tcPr/>
                </a:tc>
                <a:extLst>
                  <a:ext uri="{0D108BD9-81ED-4DB2-BD59-A6C34878D82A}">
                    <a16:rowId xmlns:a16="http://schemas.microsoft.com/office/drawing/2014/main" val="2879502079"/>
                  </a:ext>
                </a:extLst>
              </a:tr>
              <a:tr h="370840">
                <a:tc>
                  <a:txBody>
                    <a:bodyPr/>
                    <a:lstStyle/>
                    <a:p>
                      <a:pPr algn="ctr"/>
                      <a:r>
                        <a:rPr lang="en-US" sz="1400" dirty="0">
                          <a:latin typeface="Arial" panose="020B0604020202020204" pitchFamily="34" charset="0"/>
                          <a:cs typeface="Arial" panose="020B0604020202020204" pitchFamily="34" charset="0"/>
                        </a:rPr>
                        <a:t>Interest subsidy on unsub loans</a:t>
                      </a:r>
                    </a:p>
                  </a:txBody>
                  <a:tcPr/>
                </a:tc>
                <a:tc>
                  <a:txBody>
                    <a:bodyPr/>
                    <a:lstStyle/>
                    <a:p>
                      <a:pPr algn="ctr"/>
                      <a:r>
                        <a:rPr lang="en-US" sz="1400" dirty="0">
                          <a:latin typeface="Arial" panose="020B0604020202020204" pitchFamily="34" charset="0"/>
                          <a:cs typeface="Arial" panose="020B0604020202020204" pitchFamily="34" charset="0"/>
                        </a:rPr>
                        <a:t>No</a:t>
                      </a:r>
                    </a:p>
                  </a:txBody>
                  <a:tcPr/>
                </a:tc>
                <a:tc>
                  <a:txBody>
                    <a:bodyPr/>
                    <a:lstStyle/>
                    <a:p>
                      <a:pPr algn="ctr"/>
                      <a:r>
                        <a:rPr lang="en-US" sz="1400" dirty="0">
                          <a:latin typeface="Arial" panose="020B0604020202020204" pitchFamily="34" charset="0"/>
                          <a:cs typeface="Arial" panose="020B0604020202020204" pitchFamily="34" charset="0"/>
                        </a:rPr>
                        <a:t>No</a:t>
                      </a:r>
                    </a:p>
                  </a:txBody>
                  <a:tcPr/>
                </a:tc>
                <a:tc>
                  <a:txBody>
                    <a:bodyPr/>
                    <a:lstStyle/>
                    <a:p>
                      <a:pPr algn="ctr"/>
                      <a:r>
                        <a:rPr lang="en-US" sz="1400" dirty="0">
                          <a:latin typeface="Arial" panose="020B0604020202020204" pitchFamily="34" charset="0"/>
                          <a:cs typeface="Arial" panose="020B0604020202020204" pitchFamily="34" charset="0"/>
                        </a:rPr>
                        <a:t>Yes; government will cover any remaining monthly interest not covered by minimum payment</a:t>
                      </a:r>
                    </a:p>
                  </a:txBody>
                  <a:tcPr/>
                </a:tc>
                <a:extLst>
                  <a:ext uri="{0D108BD9-81ED-4DB2-BD59-A6C34878D82A}">
                    <a16:rowId xmlns:a16="http://schemas.microsoft.com/office/drawing/2014/main" val="3674006419"/>
                  </a:ext>
                </a:extLst>
              </a:tr>
              <a:tr h="370840">
                <a:tc>
                  <a:txBody>
                    <a:bodyPr/>
                    <a:lstStyle/>
                    <a:p>
                      <a:pPr algn="ctr"/>
                      <a:r>
                        <a:rPr lang="en-US" sz="1400" dirty="0" err="1">
                          <a:latin typeface="Arial" panose="020B0604020202020204" pitchFamily="34" charset="0"/>
                          <a:cs typeface="Arial" panose="020B0604020202020204" pitchFamily="34" charset="0"/>
                        </a:rPr>
                        <a:t>PSLF</a:t>
                      </a:r>
                      <a:r>
                        <a:rPr lang="en-US" sz="1400" dirty="0">
                          <a:latin typeface="Arial" panose="020B0604020202020204" pitchFamily="34" charset="0"/>
                          <a:cs typeface="Arial" panose="020B0604020202020204" pitchFamily="34" charset="0"/>
                        </a:rPr>
                        <a:t> eligible </a:t>
                      </a:r>
                    </a:p>
                  </a:txBody>
                  <a:tcPr/>
                </a:tc>
                <a:tc>
                  <a:txBody>
                    <a:bodyPr/>
                    <a:lstStyle/>
                    <a:p>
                      <a:pPr algn="ctr"/>
                      <a:r>
                        <a:rPr lang="en-US" sz="1400" dirty="0">
                          <a:latin typeface="Arial" panose="020B0604020202020204" pitchFamily="34" charset="0"/>
                          <a:cs typeface="Arial" panose="020B0604020202020204" pitchFamily="34" charset="0"/>
                        </a:rPr>
                        <a:t>Yes</a:t>
                      </a:r>
                    </a:p>
                  </a:txBody>
                  <a:tcPr/>
                </a:tc>
                <a:tc>
                  <a:txBody>
                    <a:bodyPr/>
                    <a:lstStyle/>
                    <a:p>
                      <a:pPr algn="ctr"/>
                      <a:r>
                        <a:rPr lang="en-US" sz="1400" dirty="0">
                          <a:latin typeface="Arial" panose="020B0604020202020204" pitchFamily="34" charset="0"/>
                          <a:cs typeface="Arial" panose="020B0604020202020204" pitchFamily="34" charset="0"/>
                        </a:rPr>
                        <a:t>Yes</a:t>
                      </a:r>
                    </a:p>
                  </a:txBody>
                  <a:tcPr/>
                </a:tc>
                <a:tc>
                  <a:txBody>
                    <a:bodyPr/>
                    <a:lstStyle/>
                    <a:p>
                      <a:pPr algn="ctr"/>
                      <a:r>
                        <a:rPr lang="en-US" sz="1400" dirty="0">
                          <a:latin typeface="Arial" panose="020B0604020202020204" pitchFamily="34" charset="0"/>
                          <a:cs typeface="Arial" panose="020B0604020202020204" pitchFamily="34" charset="0"/>
                        </a:rPr>
                        <a:t>Yes</a:t>
                      </a:r>
                    </a:p>
                  </a:txBody>
                  <a:tcPr/>
                </a:tc>
                <a:extLst>
                  <a:ext uri="{0D108BD9-81ED-4DB2-BD59-A6C34878D82A}">
                    <a16:rowId xmlns:a16="http://schemas.microsoft.com/office/drawing/2014/main" val="2657462481"/>
                  </a:ext>
                </a:extLst>
              </a:tr>
              <a:tr h="370840">
                <a:tc>
                  <a:txBody>
                    <a:bodyPr/>
                    <a:lstStyle/>
                    <a:p>
                      <a:pPr algn="ctr"/>
                      <a:r>
                        <a:rPr lang="en-US" sz="1400" dirty="0">
                          <a:latin typeface="Arial" panose="020B0604020202020204" pitchFamily="34" charset="0"/>
                          <a:cs typeface="Arial" panose="020B0604020202020204" pitchFamily="34" charset="0"/>
                        </a:rPr>
                        <a:t>Interest capitalization</a:t>
                      </a:r>
                    </a:p>
                  </a:txBody>
                  <a:tcPr/>
                </a:tc>
                <a:tc>
                  <a:txBody>
                    <a:bodyPr/>
                    <a:lstStyle/>
                    <a:p>
                      <a:pPr algn="ctr"/>
                      <a:r>
                        <a:rPr lang="en-US" sz="1400" dirty="0">
                          <a:latin typeface="Arial" panose="020B0604020202020204" pitchFamily="34" charset="0"/>
                          <a:cs typeface="Arial" panose="020B0604020202020204" pitchFamily="34" charset="0"/>
                        </a:rPr>
                        <a:t>Yes, when no more </a:t>
                      </a:r>
                      <a:r>
                        <a:rPr lang="en-US" sz="1400" dirty="0" err="1">
                          <a:latin typeface="Arial" panose="020B0604020202020204" pitchFamily="34" charset="0"/>
                          <a:cs typeface="Arial" panose="020B0604020202020204" pitchFamily="34" charset="0"/>
                        </a:rPr>
                        <a:t>PFH</a:t>
                      </a:r>
                      <a:r>
                        <a:rPr lang="en-US" sz="1400" dirty="0">
                          <a:latin typeface="Arial" panose="020B0604020202020204" pitchFamily="34" charset="0"/>
                          <a:cs typeface="Arial" panose="020B0604020202020204" pitchFamily="34" charset="0"/>
                        </a:rPr>
                        <a:t> or borrower moves to another income plan </a:t>
                      </a:r>
                    </a:p>
                  </a:txBody>
                  <a:tcPr/>
                </a:tc>
                <a:tc>
                  <a:txBody>
                    <a:bodyPr/>
                    <a:lstStyle/>
                    <a:p>
                      <a:pPr algn="ctr"/>
                      <a:r>
                        <a:rPr lang="en-US" sz="1400" dirty="0">
                          <a:latin typeface="Arial" panose="020B0604020202020204" pitchFamily="34" charset="0"/>
                          <a:cs typeface="Arial" panose="020B0604020202020204" pitchFamily="34" charset="0"/>
                        </a:rPr>
                        <a:t>No</a:t>
                      </a:r>
                    </a:p>
                  </a:txBody>
                  <a:tcPr/>
                </a:tc>
                <a:tc>
                  <a:txBody>
                    <a:bodyPr/>
                    <a:lstStyle/>
                    <a:p>
                      <a:pPr algn="ctr"/>
                      <a:r>
                        <a:rPr lang="en-US" sz="1400" dirty="0">
                          <a:latin typeface="Arial" panose="020B0604020202020204" pitchFamily="34" charset="0"/>
                          <a:cs typeface="Arial" panose="020B0604020202020204" pitchFamily="34" charset="0"/>
                        </a:rPr>
                        <a:t>NA</a:t>
                      </a:r>
                    </a:p>
                  </a:txBody>
                  <a:tcPr/>
                </a:tc>
                <a:extLst>
                  <a:ext uri="{0D108BD9-81ED-4DB2-BD59-A6C34878D82A}">
                    <a16:rowId xmlns:a16="http://schemas.microsoft.com/office/drawing/2014/main" val="3297906754"/>
                  </a:ext>
                </a:extLst>
              </a:tr>
            </a:tbl>
          </a:graphicData>
        </a:graphic>
      </p:graphicFrame>
      <p:sp>
        <p:nvSpPr>
          <p:cNvPr id="5" name="TextBox 4">
            <a:extLst>
              <a:ext uri="{FF2B5EF4-FFF2-40B4-BE49-F238E27FC236}">
                <a16:creationId xmlns:a16="http://schemas.microsoft.com/office/drawing/2014/main" id="{ECD2D3CF-EE57-5FF6-B633-E8E2BDC421D6}"/>
              </a:ext>
            </a:extLst>
          </p:cNvPr>
          <p:cNvSpPr txBox="1"/>
          <p:nvPr/>
        </p:nvSpPr>
        <p:spPr>
          <a:xfrm>
            <a:off x="854676" y="5486400"/>
            <a:ext cx="10107827" cy="646331"/>
          </a:xfrm>
          <a:prstGeom prst="rect">
            <a:avLst/>
          </a:prstGeom>
          <a:noFill/>
        </p:spPr>
        <p:txBody>
          <a:bodyPr wrap="square">
            <a:spAutoFit/>
          </a:bodyPr>
          <a:lstStyle/>
          <a:p>
            <a:r>
              <a:rPr lang="en-US" sz="1200" dirty="0">
                <a:latin typeface="Arial" panose="020B0604020202020204" pitchFamily="34" charset="0"/>
                <a:cs typeface="Arial" panose="020B0604020202020204" pitchFamily="34" charset="0"/>
              </a:rPr>
              <a:t>*       New IBR is for borrowers whose first direct loan was disbursed on or after July 1, 2014                                                                                       **      Discretionary income (how much Adjusted Gross Income exceeds 150% of poverty line for borrower’s state of residence)                              ***     Partial Financial Hardship (when calculated payment exceeds standard 10-year payment amount calculated at time of IDR application)</a:t>
            </a:r>
          </a:p>
        </p:txBody>
      </p:sp>
    </p:spTree>
    <p:extLst>
      <p:ext uri="{BB962C8B-B14F-4D97-AF65-F5344CB8AC3E}">
        <p14:creationId xmlns:p14="http://schemas.microsoft.com/office/powerpoint/2010/main" val="207799299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9E21DB8-CD3B-1D38-2231-058AAEF212BA}"/>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4C38B483-EFF5-EA8C-967E-E29050A1C541}"/>
              </a:ext>
            </a:extLst>
          </p:cNvPr>
          <p:cNvSpPr>
            <a:spLocks noGrp="1"/>
          </p:cNvSpPr>
          <p:nvPr>
            <p:ph type="title"/>
          </p:nvPr>
        </p:nvSpPr>
        <p:spPr/>
        <p:txBody>
          <a:bodyPr>
            <a:normAutofit/>
          </a:bodyPr>
          <a:lstStyle/>
          <a:p>
            <a:pPr algn="ctr"/>
            <a:r>
              <a:rPr lang="en-US" dirty="0"/>
              <a:t>Repayment assumptions</a:t>
            </a:r>
          </a:p>
        </p:txBody>
      </p:sp>
      <p:sp>
        <p:nvSpPr>
          <p:cNvPr id="5" name="Content Placeholder 4">
            <a:extLst>
              <a:ext uri="{FF2B5EF4-FFF2-40B4-BE49-F238E27FC236}">
                <a16:creationId xmlns:a16="http://schemas.microsoft.com/office/drawing/2014/main" id="{AC3C269E-9B12-5B95-7F57-B3E0025CEE3B}"/>
              </a:ext>
            </a:extLst>
          </p:cNvPr>
          <p:cNvSpPr>
            <a:spLocks noGrp="1"/>
          </p:cNvSpPr>
          <p:nvPr>
            <p:ph idx="1"/>
          </p:nvPr>
        </p:nvSpPr>
        <p:spPr>
          <a:xfrm>
            <a:off x="838200" y="1690688"/>
            <a:ext cx="10515600" cy="4343400"/>
          </a:xfrm>
        </p:spPr>
        <p:txBody>
          <a:bodyPr>
            <a:normAutofit/>
          </a:bodyPr>
          <a:lstStyle/>
          <a:p>
            <a:pPr marL="514350" indent="-514350">
              <a:buFont typeface="Arial" panose="020B0604020202020204" pitchFamily="34" charset="0"/>
              <a:buChar char="•"/>
            </a:pPr>
            <a:r>
              <a:rPr lang="en-US" sz="2400" dirty="0"/>
              <a:t>$300,000 federal direct loans (original amount borrowed)</a:t>
            </a:r>
          </a:p>
          <a:p>
            <a:pPr marL="1200150" lvl="1" indent="-514350">
              <a:buFont typeface="Arial" panose="020B0604020202020204" pitchFamily="34" charset="0"/>
              <a:buChar char="•"/>
            </a:pPr>
            <a:r>
              <a:rPr lang="en-US" sz="1800" dirty="0"/>
              <a:t>$162,000 direct unsubsidized, remainder direct PLUS</a:t>
            </a:r>
          </a:p>
          <a:p>
            <a:pPr marL="1200150" lvl="1" indent="-514350">
              <a:buFont typeface="Arial" panose="020B0604020202020204" pitchFamily="34" charset="0"/>
              <a:buChar char="•"/>
            </a:pPr>
            <a:r>
              <a:rPr lang="en-US" sz="1800" dirty="0"/>
              <a:t>Equal disbursements for two semesters each year over four years</a:t>
            </a:r>
          </a:p>
          <a:p>
            <a:pPr marL="1200150" lvl="1" indent="-514350">
              <a:buFont typeface="Arial" panose="020B0604020202020204" pitchFamily="34" charset="0"/>
              <a:buChar char="•"/>
            </a:pPr>
            <a:r>
              <a:rPr lang="en-US" sz="1800" dirty="0"/>
              <a:t>Applicable interest rates by year for Class of 2026 graduate</a:t>
            </a:r>
          </a:p>
          <a:p>
            <a:pPr marL="514350" indent="-514350">
              <a:buFont typeface="Arial" panose="020B0604020202020204" pitchFamily="34" charset="0"/>
              <a:buChar char="•"/>
            </a:pPr>
            <a:r>
              <a:rPr lang="en-US" sz="2400" dirty="0"/>
              <a:t>Borrower enters repayment six months after May graduation</a:t>
            </a:r>
          </a:p>
          <a:p>
            <a:pPr marL="514350" indent="-514350">
              <a:buFont typeface="Arial" panose="020B0604020202020204" pitchFamily="34" charset="0"/>
              <a:buChar char="•"/>
            </a:pPr>
            <a:r>
              <a:rPr lang="en-US" sz="2400" dirty="0"/>
              <a:t>No prepayments, loans held to term </a:t>
            </a:r>
          </a:p>
          <a:p>
            <a:pPr marL="514350" indent="-514350">
              <a:buFont typeface="Arial" panose="020B0604020202020204" pitchFamily="34" charset="0"/>
              <a:buChar char="•"/>
            </a:pPr>
            <a:r>
              <a:rPr lang="en-US" sz="2400" dirty="0"/>
              <a:t>Single, family size of 1 for payment calculation with New IBR and RAP</a:t>
            </a:r>
          </a:p>
          <a:p>
            <a:pPr marL="514350" indent="-514350">
              <a:buFont typeface="Arial" panose="020B0604020202020204" pitchFamily="34" charset="0"/>
              <a:buChar char="•"/>
            </a:pPr>
            <a:r>
              <a:rPr lang="en-US" sz="2400" dirty="0"/>
              <a:t>$200,000 starting salary</a:t>
            </a:r>
          </a:p>
          <a:p>
            <a:pPr marL="514350" indent="-514350">
              <a:buFont typeface="Arial" panose="020B0604020202020204" pitchFamily="34" charset="0"/>
              <a:buChar char="•"/>
            </a:pPr>
            <a:r>
              <a:rPr lang="en-US" sz="2400" dirty="0"/>
              <a:t>AAMC/ADEA Dental Loan Organizer and Calculator used for all calculations; available at </a:t>
            </a:r>
            <a:r>
              <a:rPr lang="en-US" sz="2400" dirty="0" err="1">
                <a:hlinkClick r:id="rId3"/>
              </a:rPr>
              <a:t>adea.org</a:t>
            </a:r>
            <a:r>
              <a:rPr lang="en-US" sz="2400" dirty="0">
                <a:hlinkClick r:id="rId3"/>
              </a:rPr>
              <a:t>/</a:t>
            </a:r>
            <a:r>
              <a:rPr lang="en-US" sz="2400" dirty="0" err="1">
                <a:hlinkClick r:id="rId3"/>
              </a:rPr>
              <a:t>DLOC</a:t>
            </a:r>
            <a:r>
              <a:rPr lang="en-US" sz="2400" dirty="0"/>
              <a:t> </a:t>
            </a:r>
          </a:p>
          <a:p>
            <a:pPr marL="514350" indent="-514350">
              <a:buFont typeface="Arial" panose="020B0604020202020204" pitchFamily="34" charset="0"/>
              <a:buChar char="•"/>
            </a:pPr>
            <a:endParaRPr lang="en-US" dirty="0"/>
          </a:p>
          <a:p>
            <a:pPr marL="514350" indent="-514350">
              <a:buFont typeface="Arial" panose="020B0604020202020204" pitchFamily="34" charset="0"/>
              <a:buChar char="•"/>
            </a:pPr>
            <a:endParaRPr lang="en-US" dirty="0"/>
          </a:p>
        </p:txBody>
      </p:sp>
    </p:spTree>
    <p:extLst>
      <p:ext uri="{BB962C8B-B14F-4D97-AF65-F5344CB8AC3E}">
        <p14:creationId xmlns:p14="http://schemas.microsoft.com/office/powerpoint/2010/main" val="193172101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1494B71-6DD4-7DDA-8309-20453D9A46A4}"/>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6889EFE7-D160-8984-F616-4EDDB0F4B069}"/>
              </a:ext>
            </a:extLst>
          </p:cNvPr>
          <p:cNvSpPr>
            <a:spLocks noGrp="1"/>
          </p:cNvSpPr>
          <p:nvPr>
            <p:ph type="title"/>
          </p:nvPr>
        </p:nvSpPr>
        <p:spPr/>
        <p:txBody>
          <a:bodyPr>
            <a:normAutofit/>
          </a:bodyPr>
          <a:lstStyle/>
          <a:p>
            <a:pPr algn="ctr"/>
            <a:r>
              <a:rPr lang="en-US" dirty="0"/>
              <a:t>Important reminders</a:t>
            </a:r>
          </a:p>
        </p:txBody>
      </p:sp>
      <p:sp>
        <p:nvSpPr>
          <p:cNvPr id="5" name="Content Placeholder 4">
            <a:extLst>
              <a:ext uri="{FF2B5EF4-FFF2-40B4-BE49-F238E27FC236}">
                <a16:creationId xmlns:a16="http://schemas.microsoft.com/office/drawing/2014/main" id="{1AF7B145-DD0C-3F0C-2F29-672CFD787F68}"/>
              </a:ext>
            </a:extLst>
          </p:cNvPr>
          <p:cNvSpPr>
            <a:spLocks noGrp="1"/>
          </p:cNvSpPr>
          <p:nvPr>
            <p:ph idx="1"/>
          </p:nvPr>
        </p:nvSpPr>
        <p:spPr>
          <a:xfrm>
            <a:off x="852616" y="1524000"/>
            <a:ext cx="10515600" cy="4184642"/>
          </a:xfrm>
        </p:spPr>
        <p:txBody>
          <a:bodyPr>
            <a:normAutofit lnSpcReduction="10000"/>
          </a:bodyPr>
          <a:lstStyle/>
          <a:p>
            <a:pPr marL="514350" indent="-514350">
              <a:buFont typeface="Arial" panose="020B0604020202020204" pitchFamily="34" charset="0"/>
              <a:buChar char="•"/>
            </a:pPr>
            <a:r>
              <a:rPr lang="en-US" sz="2400" dirty="0"/>
              <a:t>Information accurate as of January 2026</a:t>
            </a:r>
          </a:p>
          <a:p>
            <a:pPr marL="1200150" lvl="1" indent="-514350">
              <a:buFont typeface="Arial" panose="020B0604020202020204" pitchFamily="34" charset="0"/>
              <a:buChar char="•"/>
            </a:pPr>
            <a:r>
              <a:rPr lang="en-US" sz="2000" dirty="0"/>
              <a:t>Watch for updates from your loan servicer, Federal Student Aid and your financial aid office</a:t>
            </a:r>
          </a:p>
          <a:p>
            <a:pPr marL="514350" indent="-514350">
              <a:buFont typeface="Arial" panose="020B0604020202020204" pitchFamily="34" charset="0"/>
              <a:buChar char="•"/>
            </a:pPr>
            <a:r>
              <a:rPr lang="en-US" sz="2400" dirty="0"/>
              <a:t>You can change strategies and repayment plans</a:t>
            </a:r>
          </a:p>
          <a:p>
            <a:pPr marL="514350" indent="-514350">
              <a:buFont typeface="Arial" panose="020B0604020202020204" pitchFamily="34" charset="0"/>
              <a:buChar char="•"/>
            </a:pPr>
            <a:r>
              <a:rPr lang="en-US" sz="2400" dirty="0"/>
              <a:t>Principal loan balance will not come down until you cover more than total outstanding interest </a:t>
            </a:r>
          </a:p>
          <a:p>
            <a:pPr marL="514350" indent="-514350">
              <a:buFont typeface="Arial" panose="020B0604020202020204" pitchFamily="34" charset="0"/>
              <a:buChar char="•"/>
            </a:pPr>
            <a:r>
              <a:rPr lang="en-US" sz="2400" dirty="0"/>
              <a:t>No penalty for aggressive payments</a:t>
            </a:r>
          </a:p>
          <a:p>
            <a:pPr marL="514350" indent="-514350">
              <a:buFont typeface="Arial" panose="020B0604020202020204" pitchFamily="34" charset="0"/>
              <a:buChar char="•"/>
            </a:pPr>
            <a:r>
              <a:rPr lang="en-US" sz="2400" dirty="0"/>
              <a:t>Control what you can control in repayment by meeting deadlines, keeping contact information current, and keeping loan servicer in safe sender email list</a:t>
            </a:r>
          </a:p>
          <a:p>
            <a:pPr marL="514350" indent="-514350">
              <a:buFont typeface="Arial" panose="020B0604020202020204" pitchFamily="34" charset="0"/>
              <a:buChar char="•"/>
            </a:pPr>
            <a:r>
              <a:rPr lang="en-US" sz="2400" dirty="0"/>
              <a:t>Documentation is extremely important</a:t>
            </a:r>
          </a:p>
          <a:p>
            <a:pPr marL="514350" indent="-514350">
              <a:buFont typeface="Arial" panose="020B0604020202020204" pitchFamily="34" charset="0"/>
              <a:buChar char="•"/>
            </a:pPr>
            <a:r>
              <a:rPr lang="en-US" sz="2400" dirty="0"/>
              <a:t>Be careful where you get information about repayment</a:t>
            </a:r>
          </a:p>
        </p:txBody>
      </p:sp>
    </p:spTree>
    <p:extLst>
      <p:ext uri="{BB962C8B-B14F-4D97-AF65-F5344CB8AC3E}">
        <p14:creationId xmlns:p14="http://schemas.microsoft.com/office/powerpoint/2010/main" val="228412717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B8EC585-C4C5-5D24-ADA9-56B6BE581C2E}"/>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E950A9A4-D65D-6139-16F9-71DAD69768FB}"/>
              </a:ext>
            </a:extLst>
          </p:cNvPr>
          <p:cNvSpPr>
            <a:spLocks noGrp="1"/>
          </p:cNvSpPr>
          <p:nvPr>
            <p:ph type="title"/>
          </p:nvPr>
        </p:nvSpPr>
        <p:spPr/>
        <p:txBody>
          <a:bodyPr>
            <a:normAutofit/>
          </a:bodyPr>
          <a:lstStyle/>
          <a:p>
            <a:pPr algn="ctr"/>
            <a:r>
              <a:rPr lang="en-US" dirty="0"/>
              <a:t>Repayment estimates at $300,000 debt</a:t>
            </a:r>
          </a:p>
        </p:txBody>
      </p:sp>
      <p:graphicFrame>
        <p:nvGraphicFramePr>
          <p:cNvPr id="6" name="Content Placeholder 5">
            <a:extLst>
              <a:ext uri="{FF2B5EF4-FFF2-40B4-BE49-F238E27FC236}">
                <a16:creationId xmlns:a16="http://schemas.microsoft.com/office/drawing/2014/main" id="{4A01986F-3A0B-081C-5893-4D3AEEA2A19B}"/>
              </a:ext>
            </a:extLst>
          </p:cNvPr>
          <p:cNvGraphicFramePr>
            <a:graphicFrameLocks noGrp="1"/>
          </p:cNvGraphicFramePr>
          <p:nvPr>
            <p:ph idx="1"/>
            <p:extLst>
              <p:ext uri="{D42A27DB-BD31-4B8C-83A1-F6EECF244321}">
                <p14:modId xmlns:p14="http://schemas.microsoft.com/office/powerpoint/2010/main" val="4090564326"/>
              </p:ext>
            </p:extLst>
          </p:nvPr>
        </p:nvGraphicFramePr>
        <p:xfrm>
          <a:off x="838200" y="1825625"/>
          <a:ext cx="10515600" cy="2661920"/>
        </p:xfrm>
        <a:graphic>
          <a:graphicData uri="http://schemas.openxmlformats.org/drawingml/2006/table">
            <a:tbl>
              <a:tblPr firstRow="1" bandRow="1">
                <a:tableStyleId>{5C22544A-7EE6-4342-B048-85BDC9FD1C3A}</a:tableStyleId>
              </a:tblPr>
              <a:tblGrid>
                <a:gridCol w="1524000">
                  <a:extLst>
                    <a:ext uri="{9D8B030D-6E8A-4147-A177-3AD203B41FA5}">
                      <a16:colId xmlns:a16="http://schemas.microsoft.com/office/drawing/2014/main" val="758497795"/>
                    </a:ext>
                  </a:extLst>
                </a:gridCol>
                <a:gridCol w="1524000">
                  <a:extLst>
                    <a:ext uri="{9D8B030D-6E8A-4147-A177-3AD203B41FA5}">
                      <a16:colId xmlns:a16="http://schemas.microsoft.com/office/drawing/2014/main" val="1664172101"/>
                    </a:ext>
                  </a:extLst>
                </a:gridCol>
                <a:gridCol w="2209800">
                  <a:extLst>
                    <a:ext uri="{9D8B030D-6E8A-4147-A177-3AD203B41FA5}">
                      <a16:colId xmlns:a16="http://schemas.microsoft.com/office/drawing/2014/main" val="1644984612"/>
                    </a:ext>
                  </a:extLst>
                </a:gridCol>
                <a:gridCol w="1600200">
                  <a:extLst>
                    <a:ext uri="{9D8B030D-6E8A-4147-A177-3AD203B41FA5}">
                      <a16:colId xmlns:a16="http://schemas.microsoft.com/office/drawing/2014/main" val="45233984"/>
                    </a:ext>
                  </a:extLst>
                </a:gridCol>
                <a:gridCol w="1981200">
                  <a:extLst>
                    <a:ext uri="{9D8B030D-6E8A-4147-A177-3AD203B41FA5}">
                      <a16:colId xmlns:a16="http://schemas.microsoft.com/office/drawing/2014/main" val="29456143"/>
                    </a:ext>
                  </a:extLst>
                </a:gridCol>
                <a:gridCol w="1676400">
                  <a:extLst>
                    <a:ext uri="{9D8B030D-6E8A-4147-A177-3AD203B41FA5}">
                      <a16:colId xmlns:a16="http://schemas.microsoft.com/office/drawing/2014/main" val="2805488792"/>
                    </a:ext>
                  </a:extLst>
                </a:gridCol>
              </a:tblGrid>
              <a:tr h="370840">
                <a:tc>
                  <a:txBody>
                    <a:bodyPr/>
                    <a:lstStyle/>
                    <a:p>
                      <a:pPr algn="ctr"/>
                      <a:r>
                        <a:rPr lang="en-US" b="0" dirty="0">
                          <a:latin typeface="Arial" panose="020B0604020202020204" pitchFamily="34" charset="0"/>
                          <a:cs typeface="Arial" panose="020B0604020202020204" pitchFamily="34" charset="0"/>
                        </a:rPr>
                        <a:t>Plan</a:t>
                      </a:r>
                    </a:p>
                  </a:txBody>
                  <a:tcPr/>
                </a:tc>
                <a:tc>
                  <a:txBody>
                    <a:bodyPr/>
                    <a:lstStyle/>
                    <a:p>
                      <a:pPr algn="ctr"/>
                      <a:r>
                        <a:rPr lang="en-US" b="0" dirty="0">
                          <a:latin typeface="Arial" panose="020B0604020202020204" pitchFamily="34" charset="0"/>
                          <a:cs typeface="Arial" panose="020B0604020202020204" pitchFamily="34" charset="0"/>
                        </a:rPr>
                        <a:t>Years</a:t>
                      </a:r>
                    </a:p>
                  </a:txBody>
                  <a:tcPr/>
                </a:tc>
                <a:tc>
                  <a:txBody>
                    <a:bodyPr/>
                    <a:lstStyle/>
                    <a:p>
                      <a:pPr algn="ctr"/>
                      <a:r>
                        <a:rPr lang="en-US" b="0" dirty="0">
                          <a:latin typeface="Arial" panose="020B0604020202020204" pitchFamily="34" charset="0"/>
                          <a:cs typeface="Arial" panose="020B0604020202020204" pitchFamily="34" charset="0"/>
                        </a:rPr>
                        <a:t>Monthly Payment</a:t>
                      </a:r>
                    </a:p>
                  </a:txBody>
                  <a:tcPr/>
                </a:tc>
                <a:tc>
                  <a:txBody>
                    <a:bodyPr/>
                    <a:lstStyle/>
                    <a:p>
                      <a:pPr algn="ctr"/>
                      <a:r>
                        <a:rPr lang="en-US" b="0" dirty="0">
                          <a:latin typeface="Arial" panose="020B0604020202020204" pitchFamily="34" charset="0"/>
                          <a:cs typeface="Arial" panose="020B0604020202020204" pitchFamily="34" charset="0"/>
                        </a:rPr>
                        <a:t>Total Repayment</a:t>
                      </a:r>
                    </a:p>
                  </a:txBody>
                  <a:tcPr/>
                </a:tc>
                <a:tc>
                  <a:txBody>
                    <a:bodyPr/>
                    <a:lstStyle/>
                    <a:p>
                      <a:pPr algn="ctr"/>
                      <a:r>
                        <a:rPr lang="en-US" b="0" dirty="0" err="1">
                          <a:latin typeface="Arial" panose="020B0604020202020204" pitchFamily="34" charset="0"/>
                          <a:cs typeface="Arial" panose="020B0604020202020204" pitchFamily="34" charset="0"/>
                        </a:rPr>
                        <a:t>PSLF</a:t>
                      </a:r>
                      <a:r>
                        <a:rPr lang="en-US" b="0" dirty="0">
                          <a:latin typeface="Arial" panose="020B0604020202020204" pitchFamily="34" charset="0"/>
                          <a:cs typeface="Arial" panose="020B0604020202020204" pitchFamily="34" charset="0"/>
                        </a:rPr>
                        <a:t> Paid*</a:t>
                      </a:r>
                    </a:p>
                    <a:p>
                      <a:pPr algn="ctr"/>
                      <a:r>
                        <a:rPr lang="en-US" b="0" dirty="0" err="1">
                          <a:latin typeface="Arial" panose="020B0604020202020204" pitchFamily="34" charset="0"/>
                          <a:cs typeface="Arial" panose="020B0604020202020204" pitchFamily="34" charset="0"/>
                        </a:rPr>
                        <a:t>PSLF</a:t>
                      </a:r>
                      <a:r>
                        <a:rPr lang="en-US" b="0">
                          <a:latin typeface="Arial" panose="020B0604020202020204" pitchFamily="34" charset="0"/>
                          <a:cs typeface="Arial" panose="020B0604020202020204" pitchFamily="34" charset="0"/>
                        </a:rPr>
                        <a:t> Forgiven**</a:t>
                      </a:r>
                      <a:endParaRPr lang="en-US" b="0" dirty="0">
                        <a:latin typeface="Arial" panose="020B0604020202020204" pitchFamily="34" charset="0"/>
                        <a:cs typeface="Arial" panose="020B0604020202020204" pitchFamily="34" charset="0"/>
                      </a:endParaRPr>
                    </a:p>
                  </a:txBody>
                  <a:tcPr/>
                </a:tc>
                <a:tc>
                  <a:txBody>
                    <a:bodyPr/>
                    <a:lstStyle/>
                    <a:p>
                      <a:pPr algn="ctr"/>
                      <a:r>
                        <a:rPr lang="en-US" b="0" dirty="0">
                          <a:latin typeface="Arial" panose="020B0604020202020204" pitchFamily="34" charset="0"/>
                          <a:cs typeface="Arial" panose="020B0604020202020204" pitchFamily="34" charset="0"/>
                        </a:rPr>
                        <a:t>Term Forgiveness</a:t>
                      </a:r>
                    </a:p>
                  </a:txBody>
                  <a:tcPr/>
                </a:tc>
                <a:extLst>
                  <a:ext uri="{0D108BD9-81ED-4DB2-BD59-A6C34878D82A}">
                    <a16:rowId xmlns:a16="http://schemas.microsoft.com/office/drawing/2014/main" val="3804249339"/>
                  </a:ext>
                </a:extLst>
              </a:tr>
              <a:tr h="370840">
                <a:tc>
                  <a:txBody>
                    <a:bodyPr/>
                    <a:lstStyle/>
                    <a:p>
                      <a:pPr algn="ctr"/>
                      <a:r>
                        <a:rPr lang="en-US" dirty="0">
                          <a:latin typeface="Arial" panose="020B0604020202020204" pitchFamily="34" charset="0"/>
                          <a:cs typeface="Arial" panose="020B0604020202020204" pitchFamily="34" charset="0"/>
                        </a:rPr>
                        <a:t>Standard</a:t>
                      </a:r>
                    </a:p>
                  </a:txBody>
                  <a:tcPr/>
                </a:tc>
                <a:tc>
                  <a:txBody>
                    <a:bodyPr/>
                    <a:lstStyle/>
                    <a:p>
                      <a:pPr algn="ctr"/>
                      <a:r>
                        <a:rPr lang="en-US" dirty="0">
                          <a:latin typeface="Arial" panose="020B0604020202020204" pitchFamily="34" charset="0"/>
                          <a:cs typeface="Arial" panose="020B0604020202020204" pitchFamily="34" charset="0"/>
                        </a:rPr>
                        <a:t>10</a:t>
                      </a:r>
                    </a:p>
                  </a:txBody>
                  <a:tcPr/>
                </a:tc>
                <a:tc>
                  <a:txBody>
                    <a:bodyPr/>
                    <a:lstStyle/>
                    <a:p>
                      <a:pPr algn="ctr"/>
                      <a:r>
                        <a:rPr lang="en-US" dirty="0">
                          <a:latin typeface="Arial" panose="020B0604020202020204" pitchFamily="34" charset="0"/>
                          <a:cs typeface="Arial" panose="020B0604020202020204" pitchFamily="34" charset="0"/>
                        </a:rPr>
                        <a:t>$4,165</a:t>
                      </a:r>
                    </a:p>
                  </a:txBody>
                  <a:tcPr/>
                </a:tc>
                <a:tc>
                  <a:txBody>
                    <a:bodyPr/>
                    <a:lstStyle/>
                    <a:p>
                      <a:pPr algn="ctr"/>
                      <a:r>
                        <a:rPr lang="en-US" dirty="0">
                          <a:latin typeface="Arial" panose="020B0604020202020204" pitchFamily="34" charset="0"/>
                          <a:cs typeface="Arial" panose="020B0604020202020204" pitchFamily="34" charset="0"/>
                        </a:rPr>
                        <a:t>$496,587</a:t>
                      </a:r>
                    </a:p>
                  </a:txBody>
                  <a:tcPr/>
                </a:tc>
                <a:tc>
                  <a:txBody>
                    <a:bodyPr/>
                    <a:lstStyle/>
                    <a:p>
                      <a:pPr algn="ctr"/>
                      <a:r>
                        <a:rPr lang="en-US" dirty="0">
                          <a:latin typeface="Arial" panose="020B0604020202020204" pitchFamily="34" charset="0"/>
                          <a:cs typeface="Arial" panose="020B0604020202020204" pitchFamily="34" charset="0"/>
                        </a:rPr>
                        <a:t>NA</a:t>
                      </a:r>
                    </a:p>
                  </a:txBody>
                  <a:tcPr/>
                </a:tc>
                <a:tc>
                  <a:txBody>
                    <a:bodyPr/>
                    <a:lstStyle/>
                    <a:p>
                      <a:pPr algn="ctr"/>
                      <a:r>
                        <a:rPr lang="en-US" dirty="0">
                          <a:latin typeface="Arial" panose="020B0604020202020204" pitchFamily="34" charset="0"/>
                          <a:cs typeface="Arial" panose="020B0604020202020204" pitchFamily="34" charset="0"/>
                        </a:rPr>
                        <a:t>NA</a:t>
                      </a:r>
                    </a:p>
                  </a:txBody>
                  <a:tcPr/>
                </a:tc>
                <a:extLst>
                  <a:ext uri="{0D108BD9-81ED-4DB2-BD59-A6C34878D82A}">
                    <a16:rowId xmlns:a16="http://schemas.microsoft.com/office/drawing/2014/main" val="2476282819"/>
                  </a:ext>
                </a:extLst>
              </a:tr>
              <a:tr h="370840">
                <a:tc>
                  <a:txBody>
                    <a:bodyPr/>
                    <a:lstStyle/>
                    <a:p>
                      <a:pPr algn="ctr"/>
                      <a:r>
                        <a:rPr lang="en-US" dirty="0">
                          <a:latin typeface="Arial" panose="020B0604020202020204" pitchFamily="34" charset="0"/>
                          <a:cs typeface="Arial" panose="020B0604020202020204" pitchFamily="34" charset="0"/>
                        </a:rPr>
                        <a:t>Extended</a:t>
                      </a:r>
                    </a:p>
                  </a:txBody>
                  <a:tcPr/>
                </a:tc>
                <a:tc>
                  <a:txBody>
                    <a:bodyPr/>
                    <a:lstStyle/>
                    <a:p>
                      <a:pPr algn="ctr"/>
                      <a:r>
                        <a:rPr lang="en-US" dirty="0">
                          <a:latin typeface="Arial" panose="020B0604020202020204" pitchFamily="34" charset="0"/>
                          <a:cs typeface="Arial" panose="020B0604020202020204" pitchFamily="34" charset="0"/>
                        </a:rPr>
                        <a:t>25</a:t>
                      </a:r>
                    </a:p>
                  </a:txBody>
                  <a:tcPr/>
                </a:tc>
                <a:tc>
                  <a:txBody>
                    <a:bodyPr/>
                    <a:lstStyle/>
                    <a:p>
                      <a:pPr algn="ctr"/>
                      <a:r>
                        <a:rPr lang="en-US" dirty="0">
                          <a:latin typeface="Arial" panose="020B0604020202020204" pitchFamily="34" charset="0"/>
                          <a:cs typeface="Arial" panose="020B0604020202020204" pitchFamily="34" charset="0"/>
                        </a:rPr>
                        <a:t>$2,587</a:t>
                      </a:r>
                    </a:p>
                  </a:txBody>
                  <a:tcPr/>
                </a:tc>
                <a:tc>
                  <a:txBody>
                    <a:bodyPr/>
                    <a:lstStyle/>
                    <a:p>
                      <a:pPr algn="ctr"/>
                      <a:r>
                        <a:rPr lang="en-US" dirty="0">
                          <a:latin typeface="Arial" panose="020B0604020202020204" pitchFamily="34" charset="0"/>
                          <a:cs typeface="Arial" panose="020B0604020202020204" pitchFamily="34" charset="0"/>
                        </a:rPr>
                        <a:t>$767,190</a:t>
                      </a:r>
                    </a:p>
                  </a:txBody>
                  <a:tcPr/>
                </a:tc>
                <a:tc>
                  <a:txBody>
                    <a:bodyPr/>
                    <a:lstStyle/>
                    <a:p>
                      <a:pPr algn="ctr"/>
                      <a:r>
                        <a:rPr lang="en-US" dirty="0">
                          <a:latin typeface="Arial" panose="020B0604020202020204" pitchFamily="34" charset="0"/>
                          <a:cs typeface="Arial" panose="020B0604020202020204" pitchFamily="34" charset="0"/>
                        </a:rPr>
                        <a:t>NA</a:t>
                      </a:r>
                    </a:p>
                  </a:txBody>
                  <a:tcPr/>
                </a:tc>
                <a:tc>
                  <a:txBody>
                    <a:bodyPr/>
                    <a:lstStyle/>
                    <a:p>
                      <a:pPr algn="ctr"/>
                      <a:r>
                        <a:rPr lang="en-US" dirty="0">
                          <a:latin typeface="Arial" panose="020B0604020202020204" pitchFamily="34" charset="0"/>
                          <a:cs typeface="Arial" panose="020B0604020202020204" pitchFamily="34" charset="0"/>
                        </a:rPr>
                        <a:t>NA</a:t>
                      </a:r>
                    </a:p>
                  </a:txBody>
                  <a:tcPr/>
                </a:tc>
                <a:extLst>
                  <a:ext uri="{0D108BD9-81ED-4DB2-BD59-A6C34878D82A}">
                    <a16:rowId xmlns:a16="http://schemas.microsoft.com/office/drawing/2014/main" val="57067392"/>
                  </a:ext>
                </a:extLst>
              </a:tr>
              <a:tr h="370840">
                <a:tc>
                  <a:txBody>
                    <a:bodyPr/>
                    <a:lstStyle/>
                    <a:p>
                      <a:pPr algn="ctr"/>
                      <a:r>
                        <a:rPr lang="en-US" dirty="0">
                          <a:latin typeface="Arial" panose="020B0604020202020204" pitchFamily="34" charset="0"/>
                          <a:cs typeface="Arial" panose="020B0604020202020204" pitchFamily="34" charset="0"/>
                        </a:rPr>
                        <a:t>New IBR</a:t>
                      </a:r>
                    </a:p>
                  </a:txBody>
                  <a:tcPr/>
                </a:tc>
                <a:tc>
                  <a:txBody>
                    <a:bodyPr/>
                    <a:lstStyle/>
                    <a:p>
                      <a:pPr algn="ctr"/>
                      <a:r>
                        <a:rPr lang="en-US" dirty="0">
                          <a:latin typeface="Arial" panose="020B0604020202020204" pitchFamily="34" charset="0"/>
                          <a:cs typeface="Arial" panose="020B0604020202020204" pitchFamily="34" charset="0"/>
                        </a:rPr>
                        <a:t>20</a:t>
                      </a:r>
                    </a:p>
                  </a:txBody>
                  <a:tcPr/>
                </a:tc>
                <a:tc>
                  <a:txBody>
                    <a:bodyPr/>
                    <a:lstStyle/>
                    <a:p>
                      <a:pPr algn="ctr"/>
                      <a:r>
                        <a:rPr lang="en-US" dirty="0">
                          <a:latin typeface="Arial" panose="020B0604020202020204" pitchFamily="34" charset="0"/>
                          <a:cs typeface="Arial" panose="020B0604020202020204" pitchFamily="34" charset="0"/>
                        </a:rPr>
                        <a:t>$1,463 to $2,564 over 20 years</a:t>
                      </a:r>
                    </a:p>
                  </a:txBody>
                  <a:tcPr/>
                </a:tc>
                <a:tc>
                  <a:txBody>
                    <a:bodyPr/>
                    <a:lstStyle/>
                    <a:p>
                      <a:pPr algn="ctr"/>
                      <a:r>
                        <a:rPr lang="en-US" dirty="0">
                          <a:latin typeface="Arial" panose="020B0604020202020204" pitchFamily="34" charset="0"/>
                          <a:cs typeface="Arial" panose="020B0604020202020204" pitchFamily="34" charset="0"/>
                        </a:rPr>
                        <a:t>$471,314</a:t>
                      </a:r>
                    </a:p>
                  </a:txBody>
                  <a:tcPr/>
                </a:tc>
                <a:tc>
                  <a:txBody>
                    <a:bodyPr/>
                    <a:lstStyle/>
                    <a:p>
                      <a:pPr algn="ctr"/>
                      <a:r>
                        <a:rPr lang="en-US" dirty="0">
                          <a:latin typeface="Arial" panose="020B0604020202020204" pitchFamily="34" charset="0"/>
                          <a:cs typeface="Arial" panose="020B0604020202020204" pitchFamily="34" charset="0"/>
                        </a:rPr>
                        <a:t>$202,819</a:t>
                      </a:r>
                    </a:p>
                    <a:p>
                      <a:pPr algn="ctr"/>
                      <a:r>
                        <a:rPr lang="en-US" dirty="0">
                          <a:latin typeface="Arial" panose="020B0604020202020204" pitchFamily="34" charset="0"/>
                          <a:cs typeface="Arial" panose="020B0604020202020204" pitchFamily="34" charset="0"/>
                        </a:rPr>
                        <a:t>$405,041</a:t>
                      </a:r>
                    </a:p>
                  </a:txBody>
                  <a:tcPr/>
                </a:tc>
                <a:tc>
                  <a:txBody>
                    <a:bodyPr/>
                    <a:lstStyle/>
                    <a:p>
                      <a:pPr algn="ctr"/>
                      <a:r>
                        <a:rPr lang="en-US" dirty="0">
                          <a:latin typeface="Arial" panose="020B0604020202020204" pitchFamily="34" charset="0"/>
                          <a:cs typeface="Arial" panose="020B0604020202020204" pitchFamily="34" charset="0"/>
                        </a:rPr>
                        <a:t>$393,208***</a:t>
                      </a:r>
                    </a:p>
                  </a:txBody>
                  <a:tcPr/>
                </a:tc>
                <a:extLst>
                  <a:ext uri="{0D108BD9-81ED-4DB2-BD59-A6C34878D82A}">
                    <a16:rowId xmlns:a16="http://schemas.microsoft.com/office/drawing/2014/main" val="1723694638"/>
                  </a:ext>
                </a:extLst>
              </a:tr>
              <a:tr h="370840">
                <a:tc>
                  <a:txBody>
                    <a:bodyPr/>
                    <a:lstStyle/>
                    <a:p>
                      <a:pPr algn="ctr"/>
                      <a:r>
                        <a:rPr lang="en-US" dirty="0">
                          <a:latin typeface="Arial" panose="020B0604020202020204" pitchFamily="34" charset="0"/>
                          <a:cs typeface="Arial" panose="020B0604020202020204" pitchFamily="34" charset="0"/>
                        </a:rPr>
                        <a:t>RAP</a:t>
                      </a:r>
                    </a:p>
                  </a:txBody>
                  <a:tcPr/>
                </a:tc>
                <a:tc>
                  <a:txBody>
                    <a:bodyPr/>
                    <a:lstStyle/>
                    <a:p>
                      <a:pPr algn="ctr"/>
                      <a:r>
                        <a:rPr lang="en-US" dirty="0">
                          <a:latin typeface="Arial" panose="020B0604020202020204" pitchFamily="34" charset="0"/>
                          <a:cs typeface="Arial" panose="020B0604020202020204" pitchFamily="34" charset="0"/>
                        </a:rPr>
                        <a:t>29</a:t>
                      </a:r>
                    </a:p>
                  </a:txBody>
                  <a:tcPr/>
                </a:tc>
                <a:tc>
                  <a:txBody>
                    <a:bodyPr/>
                    <a:lstStyle/>
                    <a:p>
                      <a:pPr algn="ctr"/>
                      <a:r>
                        <a:rPr lang="en-US" dirty="0">
                          <a:latin typeface="Arial" panose="020B0604020202020204" pitchFamily="34" charset="0"/>
                          <a:cs typeface="Arial" panose="020B0604020202020204" pitchFamily="34" charset="0"/>
                        </a:rPr>
                        <a:t>$1,667 to $3,928 over 29 years</a:t>
                      </a:r>
                    </a:p>
                  </a:txBody>
                  <a:tcPr/>
                </a:tc>
                <a:tc>
                  <a:txBody>
                    <a:bodyPr/>
                    <a:lstStyle/>
                    <a:p>
                      <a:pPr algn="ctr"/>
                      <a:r>
                        <a:rPr lang="en-US" dirty="0">
                          <a:latin typeface="Arial" panose="020B0604020202020204" pitchFamily="34" charset="0"/>
                          <a:cs typeface="Arial" panose="020B0604020202020204" pitchFamily="34" charset="0"/>
                        </a:rPr>
                        <a:t>$926,753</a:t>
                      </a:r>
                    </a:p>
                  </a:txBody>
                  <a:tcPr/>
                </a:tc>
                <a:tc>
                  <a:txBody>
                    <a:bodyPr/>
                    <a:lstStyle/>
                    <a:p>
                      <a:pPr algn="ctr"/>
                      <a:r>
                        <a:rPr lang="en-US" dirty="0">
                          <a:latin typeface="Arial" panose="020B0604020202020204" pitchFamily="34" charset="0"/>
                          <a:cs typeface="Arial" panose="020B0604020202020204" pitchFamily="34" charset="0"/>
                        </a:rPr>
                        <a:t>$232,717</a:t>
                      </a:r>
                    </a:p>
                    <a:p>
                      <a:pPr algn="ctr"/>
                      <a:r>
                        <a:rPr lang="en-US" dirty="0">
                          <a:latin typeface="Arial" panose="020B0604020202020204" pitchFamily="34" charset="0"/>
                          <a:cs typeface="Arial" panose="020B0604020202020204" pitchFamily="34" charset="0"/>
                        </a:rPr>
                        <a:t>$337,703</a:t>
                      </a:r>
                    </a:p>
                  </a:txBody>
                  <a:tcPr/>
                </a:tc>
                <a:tc>
                  <a:txBody>
                    <a:bodyPr/>
                    <a:lstStyle/>
                    <a:p>
                      <a:pPr algn="ctr"/>
                      <a:r>
                        <a:rPr lang="en-US" dirty="0">
                          <a:latin typeface="Arial" panose="020B0604020202020204" pitchFamily="34" charset="0"/>
                          <a:cs typeface="Arial" panose="020B0604020202020204" pitchFamily="34" charset="0"/>
                        </a:rPr>
                        <a:t>$0</a:t>
                      </a:r>
                    </a:p>
                  </a:txBody>
                  <a:tcPr/>
                </a:tc>
                <a:extLst>
                  <a:ext uri="{0D108BD9-81ED-4DB2-BD59-A6C34878D82A}">
                    <a16:rowId xmlns:a16="http://schemas.microsoft.com/office/drawing/2014/main" val="2125526115"/>
                  </a:ext>
                </a:extLst>
              </a:tr>
            </a:tbl>
          </a:graphicData>
        </a:graphic>
      </p:graphicFrame>
      <p:sp>
        <p:nvSpPr>
          <p:cNvPr id="3" name="TextBox 2">
            <a:extLst>
              <a:ext uri="{FF2B5EF4-FFF2-40B4-BE49-F238E27FC236}">
                <a16:creationId xmlns:a16="http://schemas.microsoft.com/office/drawing/2014/main" id="{AD7DA37D-9B83-CFC5-AD4B-392C74593DAC}"/>
              </a:ext>
            </a:extLst>
          </p:cNvPr>
          <p:cNvSpPr txBox="1"/>
          <p:nvPr/>
        </p:nvSpPr>
        <p:spPr>
          <a:xfrm>
            <a:off x="806669" y="4724400"/>
            <a:ext cx="10401300" cy="830997"/>
          </a:xfrm>
          <a:prstGeom prst="rect">
            <a:avLst/>
          </a:prstGeom>
          <a:noFill/>
        </p:spPr>
        <p:txBody>
          <a:bodyPr wrap="square">
            <a:spAutoFit/>
          </a:bodyPr>
          <a:lstStyle/>
          <a:p>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PSLF</a:t>
            </a:r>
            <a:r>
              <a:rPr lang="en-US" sz="1600" dirty="0">
                <a:latin typeface="Arial" panose="020B0604020202020204" pitchFamily="34" charset="0"/>
                <a:cs typeface="Arial" panose="020B0604020202020204" pitchFamily="34" charset="0"/>
              </a:rPr>
              <a:t> Paid represents what borrower pays out of pocket over 10 years                                                               **    </a:t>
            </a:r>
            <a:r>
              <a:rPr lang="en-US" sz="1600" dirty="0" err="1">
                <a:latin typeface="Arial" panose="020B0604020202020204" pitchFamily="34" charset="0"/>
                <a:cs typeface="Arial" panose="020B0604020202020204" pitchFamily="34" charset="0"/>
              </a:rPr>
              <a:t>PSLF</a:t>
            </a:r>
            <a:r>
              <a:rPr lang="en-US" sz="1600" dirty="0">
                <a:latin typeface="Arial" panose="020B0604020202020204" pitchFamily="34" charset="0"/>
                <a:cs typeface="Arial" panose="020B0604020202020204" pitchFamily="34" charset="0"/>
              </a:rPr>
              <a:t> Forgiven represents remaining balance that is forgiven after 10 years of qualifying payments                   ***  Term Forgiveness represents remaining balance forgiven at end of allowable repayment term</a:t>
            </a:r>
            <a:endParaRPr lang="en-US" sz="1600" dirty="0"/>
          </a:p>
        </p:txBody>
      </p:sp>
    </p:spTree>
    <p:extLst>
      <p:ext uri="{BB962C8B-B14F-4D97-AF65-F5344CB8AC3E}">
        <p14:creationId xmlns:p14="http://schemas.microsoft.com/office/powerpoint/2010/main" val="169371252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900650F-0755-7397-0EF7-FF9036437228}"/>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6F642A70-6E2A-C4C9-C5E1-EAF711DDDCCD}"/>
              </a:ext>
            </a:extLst>
          </p:cNvPr>
          <p:cNvSpPr>
            <a:spLocks noGrp="1"/>
          </p:cNvSpPr>
          <p:nvPr>
            <p:ph type="title"/>
          </p:nvPr>
        </p:nvSpPr>
        <p:spPr/>
        <p:txBody>
          <a:bodyPr>
            <a:normAutofit fontScale="90000"/>
          </a:bodyPr>
          <a:lstStyle/>
          <a:p>
            <a:pPr algn="ctr"/>
            <a:r>
              <a:rPr lang="en-US" dirty="0"/>
              <a:t>Advanced dental education and repayment</a:t>
            </a:r>
          </a:p>
        </p:txBody>
      </p:sp>
      <p:sp>
        <p:nvSpPr>
          <p:cNvPr id="5" name="Content Placeholder 4">
            <a:extLst>
              <a:ext uri="{FF2B5EF4-FFF2-40B4-BE49-F238E27FC236}">
                <a16:creationId xmlns:a16="http://schemas.microsoft.com/office/drawing/2014/main" id="{82FE34FB-F635-103E-1B57-FC3456AD43AB}"/>
              </a:ext>
            </a:extLst>
          </p:cNvPr>
          <p:cNvSpPr>
            <a:spLocks noGrp="1"/>
          </p:cNvSpPr>
          <p:nvPr>
            <p:ph idx="1"/>
          </p:nvPr>
        </p:nvSpPr>
        <p:spPr/>
        <p:txBody>
          <a:bodyPr>
            <a:normAutofit/>
          </a:bodyPr>
          <a:lstStyle/>
          <a:p>
            <a:pPr marL="514350" indent="-514350">
              <a:buFont typeface="Arial" panose="020B0604020202020204" pitchFamily="34" charset="0"/>
              <a:buChar char="•"/>
            </a:pPr>
            <a:r>
              <a:rPr lang="en-US" dirty="0"/>
              <a:t>Hospital-based residency</a:t>
            </a:r>
          </a:p>
          <a:p>
            <a:pPr marL="1200150" lvl="1" indent="-514350">
              <a:buFont typeface="Arial" panose="020B0604020202020204" pitchFamily="34" charset="0"/>
              <a:buChar char="•"/>
            </a:pPr>
            <a:r>
              <a:rPr lang="en-US" dirty="0"/>
              <a:t>You are an employee of the hospital receiving a stipend (income)</a:t>
            </a:r>
          </a:p>
          <a:p>
            <a:pPr marL="1657350" lvl="2" indent="-514350">
              <a:buFont typeface="Arial" panose="020B0604020202020204" pitchFamily="34" charset="0"/>
              <a:buChar char="•"/>
            </a:pPr>
            <a:r>
              <a:rPr lang="en-US" dirty="0"/>
              <a:t>Start active repayment, possibly with income plan if needed, or</a:t>
            </a:r>
          </a:p>
          <a:p>
            <a:pPr marL="1657350" lvl="2" indent="-514350">
              <a:buFont typeface="Arial" panose="020B0604020202020204" pitchFamily="34" charset="0"/>
              <a:buChar char="•"/>
            </a:pPr>
            <a:r>
              <a:rPr lang="en-US" dirty="0"/>
              <a:t>Postpone payments with mandatory internship residency forbearance</a:t>
            </a:r>
          </a:p>
          <a:p>
            <a:pPr marL="514350" indent="-514350">
              <a:buFont typeface="Arial" panose="020B0604020202020204" pitchFamily="34" charset="0"/>
              <a:buChar char="•"/>
            </a:pPr>
            <a:r>
              <a:rPr lang="en-US" dirty="0"/>
              <a:t>Academic-based residency </a:t>
            </a:r>
          </a:p>
          <a:p>
            <a:pPr marL="1200150" lvl="1" indent="-514350">
              <a:buFont typeface="Arial" panose="020B0604020202020204" pitchFamily="34" charset="0"/>
              <a:buChar char="•"/>
            </a:pPr>
            <a:r>
              <a:rPr lang="en-US" dirty="0"/>
              <a:t>You are still considered enrolled in school</a:t>
            </a:r>
          </a:p>
          <a:p>
            <a:pPr marL="1657350" lvl="2" indent="-514350">
              <a:buFont typeface="Arial" panose="020B0604020202020204" pitchFamily="34" charset="0"/>
              <a:buChar char="•"/>
            </a:pPr>
            <a:r>
              <a:rPr lang="en-US" dirty="0"/>
              <a:t>Should have in-school status or in-school deferment on federal loans</a:t>
            </a:r>
          </a:p>
          <a:p>
            <a:pPr marL="1200150" lvl="1" indent="-514350">
              <a:buFont typeface="Arial" panose="020B0604020202020204" pitchFamily="34" charset="0"/>
              <a:buChar char="•"/>
            </a:pPr>
            <a:r>
              <a:rPr lang="en-US" dirty="0"/>
              <a:t>May need to borrow more, depending on cost and resources</a:t>
            </a:r>
          </a:p>
          <a:p>
            <a:pPr marL="1657350" lvl="2" indent="-514350">
              <a:buFont typeface="Arial" panose="020B0604020202020204" pitchFamily="34" charset="0"/>
              <a:buChar char="•"/>
            </a:pPr>
            <a:r>
              <a:rPr lang="en-US" dirty="0"/>
              <a:t>Note that if you borrow additional federal loans with disbursement on or after July 1, 2026, you are limited to two repayment options for all your loans:  New Standard or RAP</a:t>
            </a:r>
          </a:p>
          <a:p>
            <a:pPr marL="514350" indent="-514350">
              <a:buFont typeface="Arial" panose="020B0604020202020204" pitchFamily="34" charset="0"/>
              <a:buChar char="•"/>
            </a:pPr>
            <a:endParaRPr lang="en-US" dirty="0"/>
          </a:p>
        </p:txBody>
      </p:sp>
    </p:spTree>
    <p:extLst>
      <p:ext uri="{BB962C8B-B14F-4D97-AF65-F5344CB8AC3E}">
        <p14:creationId xmlns:p14="http://schemas.microsoft.com/office/powerpoint/2010/main" val="207544999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574A0ED-CB92-3B90-01DE-3A92545A5A9C}"/>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D6A2E181-BFF7-2F66-A49B-7D25DC9AE111}"/>
              </a:ext>
            </a:extLst>
          </p:cNvPr>
          <p:cNvSpPr>
            <a:spLocks noGrp="1"/>
          </p:cNvSpPr>
          <p:nvPr>
            <p:ph type="title"/>
          </p:nvPr>
        </p:nvSpPr>
        <p:spPr/>
        <p:txBody>
          <a:bodyPr>
            <a:normAutofit/>
          </a:bodyPr>
          <a:lstStyle/>
          <a:p>
            <a:pPr algn="ctr"/>
            <a:r>
              <a:rPr lang="en-US" dirty="0"/>
              <a:t>Public Service Loan Forgiveness (</a:t>
            </a:r>
            <a:r>
              <a:rPr lang="en-US" dirty="0" err="1"/>
              <a:t>PSLF</a:t>
            </a:r>
            <a:r>
              <a:rPr lang="en-US" dirty="0"/>
              <a:t>)</a:t>
            </a:r>
          </a:p>
        </p:txBody>
      </p:sp>
      <p:sp>
        <p:nvSpPr>
          <p:cNvPr id="5" name="Content Placeholder 4">
            <a:extLst>
              <a:ext uri="{FF2B5EF4-FFF2-40B4-BE49-F238E27FC236}">
                <a16:creationId xmlns:a16="http://schemas.microsoft.com/office/drawing/2014/main" id="{EBC8EE1C-0A70-E785-5713-C514F02A8095}"/>
              </a:ext>
            </a:extLst>
          </p:cNvPr>
          <p:cNvSpPr>
            <a:spLocks noGrp="1"/>
          </p:cNvSpPr>
          <p:nvPr>
            <p:ph idx="1"/>
          </p:nvPr>
        </p:nvSpPr>
        <p:spPr/>
        <p:txBody>
          <a:bodyPr>
            <a:normAutofit/>
          </a:bodyPr>
          <a:lstStyle/>
          <a:p>
            <a:pPr marL="514350" indent="-514350">
              <a:buFont typeface="Arial" panose="020B0604020202020204" pitchFamily="34" charset="0"/>
              <a:buChar char="•"/>
            </a:pPr>
            <a:r>
              <a:rPr lang="en-US" dirty="0"/>
              <a:t>Designed to encourage borrowers to enter and remain in non-profit sector for at least 10 years with promise to forgive debt at that time</a:t>
            </a:r>
          </a:p>
          <a:p>
            <a:pPr marL="514350" indent="-514350">
              <a:buFont typeface="Arial" panose="020B0604020202020204" pitchFamily="34" charset="0"/>
              <a:buChar char="•"/>
            </a:pPr>
            <a:r>
              <a:rPr lang="en-US" dirty="0" err="1"/>
              <a:t>PSLF</a:t>
            </a:r>
            <a:r>
              <a:rPr lang="en-US" dirty="0"/>
              <a:t> not degree specific, any borrower can qualify if they meet eligibility requirements, including dental school graduates</a:t>
            </a:r>
          </a:p>
          <a:p>
            <a:pPr marL="1200150" lvl="1" indent="-514350">
              <a:buFont typeface="Arial" panose="020B0604020202020204" pitchFamily="34" charset="0"/>
              <a:buChar char="•"/>
            </a:pPr>
            <a:r>
              <a:rPr lang="en-US" sz="1800" dirty="0"/>
              <a:t>May be of interest to borrowers pursuing research, academic dentistry, county or state work, or work in federal government</a:t>
            </a:r>
          </a:p>
          <a:p>
            <a:pPr marL="514350" indent="-514350">
              <a:buFont typeface="Arial" panose="020B0604020202020204" pitchFamily="34" charset="0"/>
              <a:buChar char="•"/>
            </a:pPr>
            <a:r>
              <a:rPr lang="en-US" dirty="0"/>
              <a:t>See ADEA Resources for Students for </a:t>
            </a:r>
            <a:r>
              <a:rPr lang="en-US" dirty="0" err="1"/>
              <a:t>PSLF</a:t>
            </a:r>
            <a:r>
              <a:rPr lang="en-US" dirty="0"/>
              <a:t> reference guide</a:t>
            </a:r>
          </a:p>
          <a:p>
            <a:pPr marL="514350" indent="-514350">
              <a:buFont typeface="Arial" panose="020B0604020202020204" pitchFamily="34" charset="0"/>
              <a:buChar char="•"/>
            </a:pPr>
            <a:endParaRPr lang="en-US" dirty="0"/>
          </a:p>
        </p:txBody>
      </p:sp>
    </p:spTree>
    <p:extLst>
      <p:ext uri="{BB962C8B-B14F-4D97-AF65-F5344CB8AC3E}">
        <p14:creationId xmlns:p14="http://schemas.microsoft.com/office/powerpoint/2010/main" val="94415219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8A45C7A-F08B-53E2-FA0E-2DCDA7203385}"/>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7BA115EA-608E-184D-7A47-7BD3165F4D3E}"/>
              </a:ext>
            </a:extLst>
          </p:cNvPr>
          <p:cNvSpPr>
            <a:spLocks noGrp="1"/>
          </p:cNvSpPr>
          <p:nvPr>
            <p:ph type="title"/>
          </p:nvPr>
        </p:nvSpPr>
        <p:spPr/>
        <p:txBody>
          <a:bodyPr>
            <a:normAutofit/>
          </a:bodyPr>
          <a:lstStyle/>
          <a:p>
            <a:pPr algn="ctr"/>
            <a:r>
              <a:rPr lang="en-US" dirty="0" err="1"/>
              <a:t>PSLF</a:t>
            </a:r>
            <a:r>
              <a:rPr lang="en-US" dirty="0"/>
              <a:t> eligibility requirements</a:t>
            </a:r>
          </a:p>
        </p:txBody>
      </p:sp>
      <p:sp>
        <p:nvSpPr>
          <p:cNvPr id="5" name="Content Placeholder 4">
            <a:extLst>
              <a:ext uri="{FF2B5EF4-FFF2-40B4-BE49-F238E27FC236}">
                <a16:creationId xmlns:a16="http://schemas.microsoft.com/office/drawing/2014/main" id="{46F44A81-902D-92F7-A5BD-8CF8D103045A}"/>
              </a:ext>
            </a:extLst>
          </p:cNvPr>
          <p:cNvSpPr>
            <a:spLocks noGrp="1"/>
          </p:cNvSpPr>
          <p:nvPr>
            <p:ph idx="1"/>
          </p:nvPr>
        </p:nvSpPr>
        <p:spPr/>
        <p:txBody>
          <a:bodyPr>
            <a:normAutofit/>
          </a:bodyPr>
          <a:lstStyle/>
          <a:p>
            <a:pPr marL="514350" indent="-514350">
              <a:buFont typeface="Arial" panose="020B0604020202020204" pitchFamily="34" charset="0"/>
              <a:buChar char="•"/>
            </a:pPr>
            <a:r>
              <a:rPr lang="en-US" sz="3200" dirty="0"/>
              <a:t>Three things must happen at the same time in order to qualify for </a:t>
            </a:r>
            <a:r>
              <a:rPr lang="en-US" sz="3200" dirty="0" err="1"/>
              <a:t>PSLF</a:t>
            </a:r>
            <a:endParaRPr lang="en-US" sz="3200" dirty="0"/>
          </a:p>
          <a:p>
            <a:pPr marL="514350" indent="-514350">
              <a:buFont typeface="Arial" panose="020B0604020202020204" pitchFamily="34" charset="0"/>
              <a:buChar char="•"/>
            </a:pPr>
            <a:r>
              <a:rPr lang="en-US" sz="3200" dirty="0"/>
              <a:t>Borrower must:</a:t>
            </a:r>
          </a:p>
          <a:p>
            <a:pPr marL="1200150" lvl="1" indent="-514350">
              <a:buFont typeface="+mj-lt"/>
              <a:buAutoNum type="arabicPeriod"/>
            </a:pPr>
            <a:r>
              <a:rPr lang="en-US" dirty="0"/>
              <a:t>Make 10 years’ worth of qualifying payments with an eligible plan*</a:t>
            </a:r>
          </a:p>
          <a:p>
            <a:pPr marL="1200150" lvl="1" indent="-514350">
              <a:buFont typeface="+mj-lt"/>
              <a:buAutoNum type="arabicPeriod"/>
            </a:pPr>
            <a:r>
              <a:rPr lang="en-US" dirty="0"/>
              <a:t>On eligible loans (only federal direct loans are eligible for </a:t>
            </a:r>
            <a:r>
              <a:rPr lang="en-US" dirty="0" err="1"/>
              <a:t>PSLF</a:t>
            </a:r>
            <a:r>
              <a:rPr lang="en-US" dirty="0"/>
              <a:t>)</a:t>
            </a:r>
          </a:p>
          <a:p>
            <a:pPr marL="1200150" lvl="1" indent="-514350">
              <a:buFont typeface="+mj-lt"/>
              <a:buAutoNum type="arabicPeriod"/>
            </a:pPr>
            <a:r>
              <a:rPr lang="en-US" dirty="0"/>
              <a:t>While working full time for an eligible employer**</a:t>
            </a:r>
          </a:p>
          <a:p>
            <a:pPr marL="514350" indent="-514350">
              <a:buFont typeface="Arial" panose="020B0604020202020204" pitchFamily="34" charset="0"/>
              <a:buChar char="•"/>
            </a:pPr>
            <a:endParaRPr lang="en-US" dirty="0"/>
          </a:p>
        </p:txBody>
      </p:sp>
      <p:sp>
        <p:nvSpPr>
          <p:cNvPr id="3" name="TextBox 2">
            <a:extLst>
              <a:ext uri="{FF2B5EF4-FFF2-40B4-BE49-F238E27FC236}">
                <a16:creationId xmlns:a16="http://schemas.microsoft.com/office/drawing/2014/main" id="{2DDAF8F0-32A8-8265-7AEC-C947D1A4A79D}"/>
              </a:ext>
            </a:extLst>
          </p:cNvPr>
          <p:cNvSpPr txBox="1"/>
          <p:nvPr/>
        </p:nvSpPr>
        <p:spPr>
          <a:xfrm>
            <a:off x="990600" y="5029200"/>
            <a:ext cx="9982200" cy="461665"/>
          </a:xfrm>
          <a:prstGeom prst="rect">
            <a:avLst/>
          </a:prstGeom>
          <a:noFill/>
        </p:spPr>
        <p:txBody>
          <a:bodyPr wrap="square">
            <a:spAutoFit/>
          </a:bodyPr>
          <a:lstStyle/>
          <a:p>
            <a:r>
              <a:rPr lang="en-US" sz="1200" dirty="0">
                <a:latin typeface="Arial" panose="020B0604020202020204" pitchFamily="34" charset="0"/>
                <a:cs typeface="Arial" panose="020B0604020202020204" pitchFamily="34" charset="0"/>
              </a:rPr>
              <a:t>*     Payments do not have to be consecutive nor from the same eligible repayment plan; you must use an income plan at some point for </a:t>
            </a:r>
            <a:r>
              <a:rPr lang="en-US" sz="1200" dirty="0" err="1">
                <a:latin typeface="Arial" panose="020B0604020202020204" pitchFamily="34" charset="0"/>
                <a:cs typeface="Arial" panose="020B0604020202020204" pitchFamily="34" charset="0"/>
              </a:rPr>
              <a:t>PSLF</a:t>
            </a:r>
            <a:r>
              <a:rPr lang="en-US" sz="1200" dirty="0">
                <a:latin typeface="Arial" panose="020B0604020202020204" pitchFamily="34" charset="0"/>
                <a:cs typeface="Arial" panose="020B0604020202020204" pitchFamily="34" charset="0"/>
              </a:rPr>
              <a:t>                                                                                          **    Employment does not have to be consecutive nor from the same eligible employer</a:t>
            </a:r>
            <a:endParaRPr lang="en-US" sz="1200" dirty="0"/>
          </a:p>
        </p:txBody>
      </p:sp>
    </p:spTree>
    <p:extLst>
      <p:ext uri="{BB962C8B-B14F-4D97-AF65-F5344CB8AC3E}">
        <p14:creationId xmlns:p14="http://schemas.microsoft.com/office/powerpoint/2010/main" val="4135164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9E55102-FF93-9A21-56A2-103893E586F8}"/>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217850A9-D8C6-AB37-9DA4-18D47587C44A}"/>
              </a:ext>
            </a:extLst>
          </p:cNvPr>
          <p:cNvSpPr>
            <a:spLocks noGrp="1"/>
          </p:cNvSpPr>
          <p:nvPr>
            <p:ph type="title"/>
          </p:nvPr>
        </p:nvSpPr>
        <p:spPr/>
        <p:txBody>
          <a:bodyPr>
            <a:normAutofit/>
          </a:bodyPr>
          <a:lstStyle/>
          <a:p>
            <a:pPr algn="ctr"/>
            <a:r>
              <a:rPr lang="en-US" sz="6000" dirty="0"/>
              <a:t>Federal consolidation</a:t>
            </a:r>
          </a:p>
        </p:txBody>
      </p:sp>
      <p:sp>
        <p:nvSpPr>
          <p:cNvPr id="5" name="Content Placeholder 4">
            <a:extLst>
              <a:ext uri="{FF2B5EF4-FFF2-40B4-BE49-F238E27FC236}">
                <a16:creationId xmlns:a16="http://schemas.microsoft.com/office/drawing/2014/main" id="{23EE54F6-7965-703F-37E0-6DA9AF1C376D}"/>
              </a:ext>
            </a:extLst>
          </p:cNvPr>
          <p:cNvSpPr>
            <a:spLocks noGrp="1"/>
          </p:cNvSpPr>
          <p:nvPr>
            <p:ph idx="1"/>
          </p:nvPr>
        </p:nvSpPr>
        <p:spPr/>
        <p:txBody>
          <a:bodyPr>
            <a:normAutofit/>
          </a:bodyPr>
          <a:lstStyle/>
          <a:p>
            <a:pPr marL="514350" indent="-514350">
              <a:buFont typeface="Arial" panose="020B0604020202020204" pitchFamily="34" charset="0"/>
              <a:buChar char="•"/>
            </a:pPr>
            <a:r>
              <a:rPr lang="en-US" sz="2400" dirty="0"/>
              <a:t>Paying off multiple federal loans with one new federal loan</a:t>
            </a:r>
          </a:p>
          <a:p>
            <a:pPr marL="514350" indent="-514350">
              <a:buFont typeface="Arial" panose="020B0604020202020204" pitchFamily="34" charset="0"/>
              <a:buChar char="•"/>
            </a:pPr>
            <a:r>
              <a:rPr lang="en-US" sz="2400" dirty="0"/>
              <a:t>Many recent graduates do not need to consolidate, since most have one loan servicer for all their direct loans and their interest rates are fixed  </a:t>
            </a:r>
          </a:p>
          <a:p>
            <a:pPr marL="1200150" lvl="1" indent="-514350">
              <a:buFont typeface="Arial" panose="020B0604020202020204" pitchFamily="34" charset="0"/>
              <a:buChar char="•"/>
            </a:pPr>
            <a:r>
              <a:rPr lang="en-US" sz="2000" dirty="0"/>
              <a:t>You already have convenience of one payment through combined billing</a:t>
            </a:r>
          </a:p>
          <a:p>
            <a:pPr marL="1200150" lvl="1" indent="-514350">
              <a:buFont typeface="Arial" panose="020B0604020202020204" pitchFamily="34" charset="0"/>
              <a:buChar char="•"/>
            </a:pPr>
            <a:r>
              <a:rPr lang="en-US" sz="2000" dirty="0"/>
              <a:t>Interest rate on federal consolidation is a weighted average rounded up one-eighth of a percent (you do not get a lower rate with federal consolidation)</a:t>
            </a:r>
          </a:p>
          <a:p>
            <a:pPr marL="514350" indent="-514350">
              <a:buFont typeface="Arial" panose="020B0604020202020204" pitchFamily="34" charset="0"/>
              <a:buChar char="•"/>
            </a:pPr>
            <a:r>
              <a:rPr lang="en-US" sz="2400" dirty="0"/>
              <a:t>Online application and promissory note available at </a:t>
            </a:r>
            <a:r>
              <a:rPr lang="en-US" sz="2400" dirty="0" err="1">
                <a:hlinkClick r:id="rId3"/>
              </a:rPr>
              <a:t>StudentAid.gov</a:t>
            </a:r>
            <a:r>
              <a:rPr lang="en-US" sz="2400" dirty="0">
                <a:hlinkClick r:id="rId3"/>
              </a:rPr>
              <a:t>/consolidation</a:t>
            </a:r>
            <a:r>
              <a:rPr lang="en-US" sz="2400" dirty="0"/>
              <a:t> </a:t>
            </a:r>
          </a:p>
          <a:p>
            <a:pPr marL="514350" indent="-514350">
              <a:buFont typeface="Arial" panose="020B0604020202020204" pitchFamily="34" charset="0"/>
              <a:buChar char="•"/>
            </a:pPr>
            <a:r>
              <a:rPr lang="en-US" sz="2400" dirty="0"/>
              <a:t>See ADEA Financial Resources for Students for more information, including advantages and disadvantages of federal consolidation</a:t>
            </a:r>
          </a:p>
          <a:p>
            <a:pPr marL="514350" indent="-514350">
              <a:buFont typeface="Arial" panose="020B0604020202020204" pitchFamily="34" charset="0"/>
              <a:buChar char="•"/>
            </a:pPr>
            <a:endParaRPr lang="en-US" dirty="0"/>
          </a:p>
        </p:txBody>
      </p:sp>
    </p:spTree>
    <p:extLst>
      <p:ext uri="{BB962C8B-B14F-4D97-AF65-F5344CB8AC3E}">
        <p14:creationId xmlns:p14="http://schemas.microsoft.com/office/powerpoint/2010/main" val="309236086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1A1107-903C-B4FC-4278-0B8107F58AEF}"/>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F6D8E43D-EE9A-8C6B-079B-661AA9A53F17}"/>
              </a:ext>
            </a:extLst>
          </p:cNvPr>
          <p:cNvSpPr>
            <a:spLocks noGrp="1"/>
          </p:cNvSpPr>
          <p:nvPr>
            <p:ph type="title"/>
          </p:nvPr>
        </p:nvSpPr>
        <p:spPr/>
        <p:txBody>
          <a:bodyPr>
            <a:normAutofit fontScale="90000"/>
          </a:bodyPr>
          <a:lstStyle/>
          <a:p>
            <a:pPr algn="ctr"/>
            <a:r>
              <a:rPr lang="en-US" sz="6000" dirty="0"/>
              <a:t>Refinancing with private lender</a:t>
            </a:r>
          </a:p>
        </p:txBody>
      </p:sp>
      <p:sp>
        <p:nvSpPr>
          <p:cNvPr id="5" name="Content Placeholder 4">
            <a:extLst>
              <a:ext uri="{FF2B5EF4-FFF2-40B4-BE49-F238E27FC236}">
                <a16:creationId xmlns:a16="http://schemas.microsoft.com/office/drawing/2014/main" id="{ABE1776B-6A20-E8CB-76B7-76C63B2158BD}"/>
              </a:ext>
            </a:extLst>
          </p:cNvPr>
          <p:cNvSpPr>
            <a:spLocks noGrp="1"/>
          </p:cNvSpPr>
          <p:nvPr>
            <p:ph idx="1"/>
          </p:nvPr>
        </p:nvSpPr>
        <p:spPr>
          <a:xfrm>
            <a:off x="825843" y="1687513"/>
            <a:ext cx="10515600" cy="4184642"/>
          </a:xfrm>
        </p:spPr>
        <p:txBody>
          <a:bodyPr>
            <a:normAutofit/>
          </a:bodyPr>
          <a:lstStyle/>
          <a:p>
            <a:pPr marL="514350" indent="-514350">
              <a:buFont typeface="Arial" panose="020B0604020202020204" pitchFamily="34" charset="0"/>
              <a:buChar char="•"/>
            </a:pPr>
            <a:r>
              <a:rPr lang="en-US" sz="2400" dirty="0"/>
              <a:t>Paying off multiple federal, campus-based, and/or private loans with one new credit-based private loan</a:t>
            </a:r>
          </a:p>
          <a:p>
            <a:pPr marL="514350" indent="-514350">
              <a:buFont typeface="Arial" panose="020B0604020202020204" pitchFamily="34" charset="0"/>
              <a:buChar char="•"/>
            </a:pPr>
            <a:r>
              <a:rPr lang="en-US" sz="2400" dirty="0"/>
              <a:t>Main incentive to refinance is to secure lower interest rate on entire student loan portfolio and thus savings in repayment when compared to other loans over the same repayment term</a:t>
            </a:r>
          </a:p>
          <a:p>
            <a:pPr marL="514350" indent="-514350">
              <a:buFont typeface="Arial" panose="020B0604020202020204" pitchFamily="34" charset="0"/>
              <a:buChar char="•"/>
            </a:pPr>
            <a:r>
              <a:rPr lang="en-US" sz="2400" dirty="0"/>
              <a:t>Based on credit, but lenders may also consider degree program, school attended, employment history, and debt-to-income ratio when determining eligibility and interest rate</a:t>
            </a:r>
          </a:p>
          <a:p>
            <a:pPr marL="514350" indent="-514350">
              <a:buFont typeface="Arial" panose="020B0604020202020204" pitchFamily="34" charset="0"/>
              <a:buChar char="•"/>
            </a:pPr>
            <a:r>
              <a:rPr lang="en-US" sz="2400" dirty="0"/>
              <a:t>See ADEA Financial Resources for Students for more information, including advantages and disadvantages of refinancing</a:t>
            </a:r>
          </a:p>
          <a:p>
            <a:pPr marL="514350" indent="-514350">
              <a:buFont typeface="Arial" panose="020B0604020202020204" pitchFamily="34" charset="0"/>
              <a:buChar char="•"/>
            </a:pPr>
            <a:endParaRPr lang="en-US" dirty="0"/>
          </a:p>
          <a:p>
            <a:pPr marL="514350" indent="-514350">
              <a:buFont typeface="Arial" panose="020B0604020202020204" pitchFamily="34" charset="0"/>
              <a:buChar char="•"/>
            </a:pPr>
            <a:endParaRPr lang="en-US" dirty="0"/>
          </a:p>
        </p:txBody>
      </p:sp>
    </p:spTree>
    <p:extLst>
      <p:ext uri="{BB962C8B-B14F-4D97-AF65-F5344CB8AC3E}">
        <p14:creationId xmlns:p14="http://schemas.microsoft.com/office/powerpoint/2010/main" val="415652364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CDDBB07-8AC0-6894-CC5E-3B8F5B2D383D}"/>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42746001-D172-58BC-A9ED-7111323B9F81}"/>
              </a:ext>
            </a:extLst>
          </p:cNvPr>
          <p:cNvSpPr>
            <a:spLocks noGrp="1"/>
          </p:cNvSpPr>
          <p:nvPr>
            <p:ph type="title"/>
          </p:nvPr>
        </p:nvSpPr>
        <p:spPr/>
        <p:txBody>
          <a:bodyPr>
            <a:normAutofit/>
          </a:bodyPr>
          <a:lstStyle/>
          <a:p>
            <a:pPr algn="ctr"/>
            <a:r>
              <a:rPr lang="en-US" sz="6000" dirty="0"/>
              <a:t>Resources</a:t>
            </a:r>
          </a:p>
        </p:txBody>
      </p:sp>
      <p:sp>
        <p:nvSpPr>
          <p:cNvPr id="5" name="Content Placeholder 4">
            <a:extLst>
              <a:ext uri="{FF2B5EF4-FFF2-40B4-BE49-F238E27FC236}">
                <a16:creationId xmlns:a16="http://schemas.microsoft.com/office/drawing/2014/main" id="{3426D008-5F3F-4867-34B4-EE2352950B40}"/>
              </a:ext>
            </a:extLst>
          </p:cNvPr>
          <p:cNvSpPr>
            <a:spLocks noGrp="1"/>
          </p:cNvSpPr>
          <p:nvPr>
            <p:ph idx="1"/>
          </p:nvPr>
        </p:nvSpPr>
        <p:spPr>
          <a:xfrm>
            <a:off x="838200" y="1524000"/>
            <a:ext cx="10515600" cy="4184642"/>
          </a:xfrm>
        </p:spPr>
        <p:txBody>
          <a:bodyPr>
            <a:normAutofit/>
          </a:bodyPr>
          <a:lstStyle/>
          <a:p>
            <a:pPr marL="514350" indent="-514350">
              <a:buFont typeface="Arial" panose="020B0604020202020204" pitchFamily="34" charset="0"/>
              <a:buChar char="•"/>
            </a:pPr>
            <a:r>
              <a:rPr lang="en-US" dirty="0" err="1">
                <a:hlinkClick r:id="rId3"/>
              </a:rPr>
              <a:t>adea.org</a:t>
            </a:r>
            <a:endParaRPr lang="en-US" dirty="0"/>
          </a:p>
          <a:p>
            <a:pPr marL="1200150" lvl="1" indent="-514350">
              <a:buFont typeface="Arial" panose="020B0604020202020204" pitchFamily="34" charset="0"/>
              <a:buChar char="•"/>
            </a:pPr>
            <a:r>
              <a:rPr lang="en-US" sz="2000" dirty="0"/>
              <a:t>Do search for: Financial Resources for Students</a:t>
            </a:r>
          </a:p>
          <a:p>
            <a:pPr marL="1200150" lvl="1" indent="-514350">
              <a:buFont typeface="Arial" panose="020B0604020202020204" pitchFamily="34" charset="0"/>
              <a:buChar char="•"/>
            </a:pPr>
            <a:r>
              <a:rPr lang="en-US" sz="2000" dirty="0"/>
              <a:t>AAMC/ADEA Dental Loan Organizer and Calculator at </a:t>
            </a:r>
            <a:r>
              <a:rPr lang="en-US" sz="2000" dirty="0" err="1">
                <a:hlinkClick r:id="rId4"/>
              </a:rPr>
              <a:t>adea.org</a:t>
            </a:r>
            <a:r>
              <a:rPr lang="en-US" sz="2000" dirty="0">
                <a:hlinkClick r:id="rId4"/>
              </a:rPr>
              <a:t>/</a:t>
            </a:r>
            <a:r>
              <a:rPr lang="en-US" sz="2000" dirty="0" err="1">
                <a:hlinkClick r:id="rId4"/>
              </a:rPr>
              <a:t>DLOC</a:t>
            </a:r>
            <a:r>
              <a:rPr lang="en-US" sz="2000" dirty="0"/>
              <a:t> </a:t>
            </a:r>
          </a:p>
          <a:p>
            <a:pPr marL="514350" indent="-514350">
              <a:buFont typeface="Arial" panose="020B0604020202020204" pitchFamily="34" charset="0"/>
              <a:buChar char="•"/>
            </a:pPr>
            <a:r>
              <a:rPr lang="en-US" dirty="0" err="1">
                <a:hlinkClick r:id="rId5"/>
              </a:rPr>
              <a:t>StudentAid.gov</a:t>
            </a:r>
            <a:endParaRPr lang="en-US" dirty="0"/>
          </a:p>
          <a:p>
            <a:pPr marL="1200150" lvl="1" indent="-514350">
              <a:buFont typeface="Arial" panose="020B0604020202020204" pitchFamily="34" charset="0"/>
              <a:buChar char="•"/>
            </a:pPr>
            <a:r>
              <a:rPr lang="en-US" sz="2000" dirty="0"/>
              <a:t>Updates on repayment plans, including RAP</a:t>
            </a:r>
          </a:p>
          <a:p>
            <a:pPr marL="1200150" lvl="1" indent="-514350">
              <a:buFont typeface="Arial" panose="020B0604020202020204" pitchFamily="34" charset="0"/>
              <a:buChar char="•"/>
            </a:pPr>
            <a:r>
              <a:rPr lang="en-US" sz="2000" dirty="0"/>
              <a:t>Entire federal borrowing history available here on your dashboard</a:t>
            </a:r>
          </a:p>
          <a:p>
            <a:pPr marL="514350" indent="-514350">
              <a:buFont typeface="Arial" panose="020B0604020202020204" pitchFamily="34" charset="0"/>
              <a:buChar char="•"/>
            </a:pPr>
            <a:r>
              <a:rPr lang="en-US" dirty="0"/>
              <a:t>Your loan servicer</a:t>
            </a:r>
          </a:p>
          <a:p>
            <a:pPr marL="514350" indent="-514350">
              <a:buFont typeface="Arial" panose="020B0604020202020204" pitchFamily="34" charset="0"/>
              <a:buChar char="•"/>
            </a:pPr>
            <a:r>
              <a:rPr lang="en-US" dirty="0"/>
              <a:t>Your financial aid office</a:t>
            </a:r>
          </a:p>
          <a:p>
            <a:pPr marL="514350" indent="-514350">
              <a:buFont typeface="Arial" panose="020B0604020202020204" pitchFamily="34" charset="0"/>
              <a:buChar char="•"/>
            </a:pPr>
            <a:r>
              <a:rPr lang="en-US" dirty="0" err="1">
                <a:hlinkClick r:id="rId6"/>
              </a:rPr>
              <a:t>irs.gov</a:t>
            </a:r>
            <a:r>
              <a:rPr lang="en-US" dirty="0">
                <a:hlinkClick r:id="rId6"/>
              </a:rPr>
              <a:t>/publications/</a:t>
            </a:r>
            <a:r>
              <a:rPr lang="en-US" dirty="0" err="1">
                <a:hlinkClick r:id="rId6"/>
              </a:rPr>
              <a:t>p970</a:t>
            </a:r>
            <a:endParaRPr lang="en-US" dirty="0"/>
          </a:p>
          <a:p>
            <a:pPr marL="1200150" lvl="1" indent="-514350">
              <a:buFont typeface="Arial" panose="020B0604020202020204" pitchFamily="34" charset="0"/>
              <a:buChar char="•"/>
            </a:pPr>
            <a:r>
              <a:rPr lang="en-US" sz="2000" dirty="0"/>
              <a:t>Information on the student loan interest deduction</a:t>
            </a:r>
          </a:p>
          <a:p>
            <a:pPr marL="514350" indent="-514350">
              <a:buFont typeface="Arial" panose="020B0604020202020204" pitchFamily="34" charset="0"/>
              <a:buChar char="•"/>
            </a:pPr>
            <a:endParaRPr lang="en-US" dirty="0"/>
          </a:p>
          <a:p>
            <a:pPr marL="514350" indent="-514350">
              <a:buFont typeface="Arial" panose="020B0604020202020204" pitchFamily="34" charset="0"/>
              <a:buChar char="•"/>
            </a:pPr>
            <a:endParaRPr lang="en-US" dirty="0"/>
          </a:p>
          <a:p>
            <a:pPr marL="514350" indent="-514350">
              <a:buFont typeface="Arial" panose="020B0604020202020204" pitchFamily="34" charset="0"/>
              <a:buChar char="•"/>
            </a:pPr>
            <a:endParaRPr lang="en-US" dirty="0"/>
          </a:p>
        </p:txBody>
      </p:sp>
    </p:spTree>
    <p:extLst>
      <p:ext uri="{BB962C8B-B14F-4D97-AF65-F5344CB8AC3E}">
        <p14:creationId xmlns:p14="http://schemas.microsoft.com/office/powerpoint/2010/main" val="336891111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463D968-3A2F-D6D4-5BAB-C0687AF2B342}"/>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28354FDC-369D-758F-4DCD-5E4E63614ED8}"/>
              </a:ext>
            </a:extLst>
          </p:cNvPr>
          <p:cNvSpPr>
            <a:spLocks noGrp="1"/>
          </p:cNvSpPr>
          <p:nvPr>
            <p:ph type="title"/>
          </p:nvPr>
        </p:nvSpPr>
        <p:spPr/>
        <p:txBody>
          <a:bodyPr>
            <a:normAutofit/>
          </a:bodyPr>
          <a:lstStyle/>
          <a:p>
            <a:pPr algn="ctr"/>
            <a:r>
              <a:rPr lang="en-US" sz="6000" dirty="0"/>
              <a:t>Summary and takeaways</a:t>
            </a:r>
          </a:p>
        </p:txBody>
      </p:sp>
      <p:sp>
        <p:nvSpPr>
          <p:cNvPr id="5" name="Content Placeholder 4">
            <a:extLst>
              <a:ext uri="{FF2B5EF4-FFF2-40B4-BE49-F238E27FC236}">
                <a16:creationId xmlns:a16="http://schemas.microsoft.com/office/drawing/2014/main" id="{CD3983E6-D179-0338-527B-DA138B2EA792}"/>
              </a:ext>
            </a:extLst>
          </p:cNvPr>
          <p:cNvSpPr>
            <a:spLocks noGrp="1"/>
          </p:cNvSpPr>
          <p:nvPr>
            <p:ph idx="1"/>
          </p:nvPr>
        </p:nvSpPr>
        <p:spPr/>
        <p:txBody>
          <a:bodyPr>
            <a:normAutofit/>
          </a:bodyPr>
          <a:lstStyle/>
          <a:p>
            <a:pPr marL="514350" indent="-514350">
              <a:buFont typeface="Arial" panose="020B0604020202020204" pitchFamily="34" charset="0"/>
              <a:buChar char="•"/>
            </a:pPr>
            <a:r>
              <a:rPr lang="en-US" sz="2400" dirty="0"/>
              <a:t>Dental school graduates have great record for repayment</a:t>
            </a:r>
          </a:p>
          <a:p>
            <a:pPr marL="514350" indent="-514350">
              <a:buFont typeface="Arial" panose="020B0604020202020204" pitchFamily="34" charset="0"/>
              <a:buChar char="•"/>
            </a:pPr>
            <a:r>
              <a:rPr lang="en-US" sz="2400" dirty="0"/>
              <a:t>Constantly review your repayment objectives</a:t>
            </a:r>
          </a:p>
          <a:p>
            <a:pPr marL="514350" indent="-514350">
              <a:buFont typeface="Arial" panose="020B0604020202020204" pitchFamily="34" charset="0"/>
              <a:buChar char="•"/>
            </a:pPr>
            <a:r>
              <a:rPr lang="en-US" sz="2400" dirty="0"/>
              <a:t>You can change strategies and repayment plans if needed</a:t>
            </a:r>
          </a:p>
          <a:p>
            <a:pPr marL="514350" indent="-514350">
              <a:buFont typeface="Arial" panose="020B0604020202020204" pitchFamily="34" charset="0"/>
              <a:buChar char="•"/>
            </a:pPr>
            <a:r>
              <a:rPr lang="en-US" sz="2400" dirty="0"/>
              <a:t>There is never a penalty for aggressive payment</a:t>
            </a:r>
          </a:p>
          <a:p>
            <a:pPr marL="514350" indent="-514350">
              <a:buFont typeface="Arial" panose="020B0604020202020204" pitchFamily="34" charset="0"/>
              <a:buChar char="•"/>
            </a:pPr>
            <a:r>
              <a:rPr lang="en-US" sz="2400" dirty="0"/>
              <a:t>Keep up to date on changes, but be careful where you get information on repayment</a:t>
            </a:r>
          </a:p>
          <a:p>
            <a:pPr marL="514350" indent="-514350">
              <a:buFont typeface="Arial" panose="020B0604020202020204" pitchFamily="34" charset="0"/>
              <a:buChar char="•"/>
            </a:pPr>
            <a:r>
              <a:rPr lang="en-US" sz="2400" dirty="0"/>
              <a:t>Check and read your mail, and be certain loan servicer is in your email safe sender list</a:t>
            </a:r>
          </a:p>
          <a:p>
            <a:pPr marL="514350" indent="-514350">
              <a:buFont typeface="Arial" panose="020B0604020202020204" pitchFamily="34" charset="0"/>
              <a:buChar char="•"/>
            </a:pPr>
            <a:r>
              <a:rPr lang="en-US" sz="2400" dirty="0"/>
              <a:t>Use AAMC/ADEA Dental Loan Organizer and Calculator to help craft together your repayment strategy</a:t>
            </a:r>
          </a:p>
          <a:p>
            <a:pPr marL="514350" indent="-514350">
              <a:buFont typeface="Arial" panose="020B0604020202020204" pitchFamily="34" charset="0"/>
              <a:buChar char="•"/>
            </a:pPr>
            <a:endParaRPr lang="en-US" dirty="0"/>
          </a:p>
          <a:p>
            <a:pPr marL="514350" indent="-514350">
              <a:buFont typeface="Arial" panose="020B0604020202020204" pitchFamily="34" charset="0"/>
              <a:buChar char="•"/>
            </a:pPr>
            <a:endParaRPr lang="en-US" dirty="0"/>
          </a:p>
        </p:txBody>
      </p:sp>
    </p:spTree>
    <p:extLst>
      <p:ext uri="{BB962C8B-B14F-4D97-AF65-F5344CB8AC3E}">
        <p14:creationId xmlns:p14="http://schemas.microsoft.com/office/powerpoint/2010/main" val="208696351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86474D-167A-2ED2-DC68-B468BAD9D988}"/>
              </a:ext>
            </a:extLst>
          </p:cNvPr>
          <p:cNvSpPr>
            <a:spLocks noGrp="1"/>
          </p:cNvSpPr>
          <p:nvPr>
            <p:ph type="ctrTitle"/>
          </p:nvPr>
        </p:nvSpPr>
        <p:spPr/>
        <p:txBody>
          <a:bodyPr/>
          <a:lstStyle/>
          <a:p>
            <a:r>
              <a:rPr lang="en-US" dirty="0"/>
              <a:t>Congratulations and best wishes to the Class of 2026</a:t>
            </a:r>
          </a:p>
        </p:txBody>
      </p:sp>
    </p:spTree>
    <p:extLst>
      <p:ext uri="{BB962C8B-B14F-4D97-AF65-F5344CB8AC3E}">
        <p14:creationId xmlns:p14="http://schemas.microsoft.com/office/powerpoint/2010/main" val="117936259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1187956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2FBD11C-E5C1-0D54-AE08-AA18A67DE1F0}"/>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39BE00E4-9C59-FD8B-3FD6-BA29DF951649}"/>
              </a:ext>
            </a:extLst>
          </p:cNvPr>
          <p:cNvSpPr>
            <a:spLocks noGrp="1"/>
          </p:cNvSpPr>
          <p:nvPr>
            <p:ph type="title"/>
          </p:nvPr>
        </p:nvSpPr>
        <p:spPr>
          <a:xfrm>
            <a:off x="685800" y="365125"/>
            <a:ext cx="10820400" cy="1325563"/>
          </a:xfrm>
        </p:spPr>
        <p:txBody>
          <a:bodyPr>
            <a:normAutofit fontScale="90000"/>
          </a:bodyPr>
          <a:lstStyle/>
          <a:p>
            <a:pPr algn="ctr"/>
            <a:r>
              <a:rPr lang="en-US" dirty="0"/>
              <a:t>Simple steps to choosing a repayment strategy</a:t>
            </a:r>
          </a:p>
        </p:txBody>
      </p:sp>
      <p:sp>
        <p:nvSpPr>
          <p:cNvPr id="5" name="Content Placeholder 4">
            <a:extLst>
              <a:ext uri="{FF2B5EF4-FFF2-40B4-BE49-F238E27FC236}">
                <a16:creationId xmlns:a16="http://schemas.microsoft.com/office/drawing/2014/main" id="{B4FF53D5-EF1C-9173-8A88-718E8748AA5B}"/>
              </a:ext>
            </a:extLst>
          </p:cNvPr>
          <p:cNvSpPr>
            <a:spLocks noGrp="1"/>
          </p:cNvSpPr>
          <p:nvPr>
            <p:ph idx="1"/>
          </p:nvPr>
        </p:nvSpPr>
        <p:spPr/>
        <p:txBody>
          <a:bodyPr/>
          <a:lstStyle/>
          <a:p>
            <a:pPr marL="514350" indent="-514350">
              <a:buFont typeface="+mj-lt"/>
              <a:buAutoNum type="arabicPeriod"/>
            </a:pPr>
            <a:r>
              <a:rPr lang="en-US" dirty="0"/>
              <a:t>Be sure you can answer three questions about your student loan portfolio:</a:t>
            </a:r>
          </a:p>
          <a:p>
            <a:pPr marL="1200150" lvl="1" indent="-514350"/>
            <a:r>
              <a:rPr lang="en-US" dirty="0"/>
              <a:t>What have you borrowed?</a:t>
            </a:r>
          </a:p>
          <a:p>
            <a:pPr marL="1200150" lvl="1" indent="-514350"/>
            <a:r>
              <a:rPr lang="en-US" dirty="0"/>
              <a:t>Who is your loan servicer?</a:t>
            </a:r>
          </a:p>
          <a:p>
            <a:pPr marL="1200150" lvl="1" indent="-514350"/>
            <a:r>
              <a:rPr lang="en-US" dirty="0"/>
              <a:t>When do your loans come due?</a:t>
            </a:r>
          </a:p>
          <a:p>
            <a:pPr marL="514350" indent="-514350">
              <a:buFont typeface="+mj-lt"/>
              <a:buAutoNum type="arabicPeriod"/>
            </a:pPr>
            <a:r>
              <a:rPr lang="en-US" dirty="0"/>
              <a:t>Identify and constantly review your repayment objectives</a:t>
            </a:r>
          </a:p>
          <a:p>
            <a:pPr marL="514350" indent="-514350">
              <a:buFont typeface="+mj-lt"/>
              <a:buAutoNum type="arabicPeriod"/>
            </a:pPr>
            <a:r>
              <a:rPr lang="en-US" dirty="0"/>
              <a:t>Choose a repayment plan to help meet those objectives</a:t>
            </a:r>
          </a:p>
        </p:txBody>
      </p:sp>
    </p:spTree>
    <p:extLst>
      <p:ext uri="{BB962C8B-B14F-4D97-AF65-F5344CB8AC3E}">
        <p14:creationId xmlns:p14="http://schemas.microsoft.com/office/powerpoint/2010/main" val="61384375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1CECBA9B-DCA5-408E-B928-5BCA95C19717}"/>
              </a:ext>
            </a:extLst>
          </p:cNvPr>
          <p:cNvSpPr>
            <a:spLocks noGrp="1"/>
          </p:cNvSpPr>
          <p:nvPr>
            <p:ph type="title"/>
          </p:nvPr>
        </p:nvSpPr>
        <p:spPr/>
        <p:txBody>
          <a:bodyPr>
            <a:normAutofit/>
          </a:bodyPr>
          <a:lstStyle/>
          <a:p>
            <a:pPr algn="ctr"/>
            <a:r>
              <a:rPr lang="en-US" dirty="0"/>
              <a:t>Step 1: Your student loan portfolio</a:t>
            </a:r>
          </a:p>
        </p:txBody>
      </p:sp>
      <p:sp>
        <p:nvSpPr>
          <p:cNvPr id="5" name="Content Placeholder 4">
            <a:extLst>
              <a:ext uri="{FF2B5EF4-FFF2-40B4-BE49-F238E27FC236}">
                <a16:creationId xmlns:a16="http://schemas.microsoft.com/office/drawing/2014/main" id="{AAF3113F-EF58-4449-9A3F-08041EB79D24}"/>
              </a:ext>
            </a:extLst>
          </p:cNvPr>
          <p:cNvSpPr>
            <a:spLocks noGrp="1"/>
          </p:cNvSpPr>
          <p:nvPr>
            <p:ph idx="1"/>
          </p:nvPr>
        </p:nvSpPr>
        <p:spPr>
          <a:xfrm>
            <a:off x="838200" y="1524000"/>
            <a:ext cx="10515600" cy="4184642"/>
          </a:xfrm>
        </p:spPr>
        <p:txBody>
          <a:bodyPr>
            <a:normAutofit fontScale="92500" lnSpcReduction="10000"/>
          </a:bodyPr>
          <a:lstStyle/>
          <a:p>
            <a:pPr marL="514350" indent="-514350">
              <a:buFont typeface="Arial" panose="020B0604020202020204" pitchFamily="34" charset="0"/>
              <a:buChar char="•"/>
            </a:pPr>
            <a:r>
              <a:rPr lang="en-US" dirty="0"/>
              <a:t>Federal direct loans at </a:t>
            </a:r>
            <a:r>
              <a:rPr lang="en-US" dirty="0" err="1">
                <a:hlinkClick r:id="rId3"/>
              </a:rPr>
              <a:t>StudentAid.gov</a:t>
            </a:r>
            <a:r>
              <a:rPr lang="en-US" dirty="0"/>
              <a:t> </a:t>
            </a:r>
          </a:p>
          <a:p>
            <a:pPr marL="1200150" lvl="1" indent="-514350">
              <a:buFont typeface="Arial" panose="020B0604020202020204" pitchFamily="34" charset="0"/>
              <a:buChar char="•"/>
            </a:pPr>
            <a:r>
              <a:rPr lang="en-US" sz="2000" dirty="0"/>
              <a:t>Direct subsidized (undergraduate only), direct unsubsidized, and direct PLUS (Grad PLUS)</a:t>
            </a:r>
          </a:p>
          <a:p>
            <a:pPr marL="1200150" lvl="1" indent="-514350">
              <a:buFont typeface="Arial" panose="020B0604020202020204" pitchFamily="34" charset="0"/>
              <a:buChar char="•"/>
            </a:pPr>
            <a:r>
              <a:rPr lang="en-US" sz="2000" dirty="0"/>
              <a:t>Government is lender, repayment handled by third party servicers</a:t>
            </a:r>
          </a:p>
          <a:p>
            <a:pPr marL="1200150" lvl="1" indent="-514350">
              <a:buFont typeface="Arial" panose="020B0604020202020204" pitchFamily="34" charset="0"/>
              <a:buChar char="•"/>
            </a:pPr>
            <a:r>
              <a:rPr lang="en-US" sz="2000" dirty="0"/>
              <a:t>Usually due six months after graduation</a:t>
            </a:r>
          </a:p>
          <a:p>
            <a:pPr marL="1200150" lvl="1" indent="-514350">
              <a:buFont typeface="Arial" panose="020B0604020202020204" pitchFamily="34" charset="0"/>
              <a:buChar char="•"/>
            </a:pPr>
            <a:r>
              <a:rPr lang="en-US" sz="2000" dirty="0"/>
              <a:t>Direct loans make up entire portfolio for many dental school graduates</a:t>
            </a:r>
          </a:p>
          <a:p>
            <a:pPr marL="514350" indent="-514350">
              <a:buFont typeface="Arial" panose="020B0604020202020204" pitchFamily="34" charset="0"/>
              <a:buChar char="•"/>
            </a:pPr>
            <a:r>
              <a:rPr lang="en-US" dirty="0"/>
              <a:t>Campus-based loans</a:t>
            </a:r>
          </a:p>
          <a:p>
            <a:pPr marL="1200150" lvl="1" indent="-514350">
              <a:buFont typeface="Arial" panose="020B0604020202020204" pitchFamily="34" charset="0"/>
              <a:buChar char="•"/>
            </a:pPr>
            <a:r>
              <a:rPr lang="en-US" sz="2000" dirty="0"/>
              <a:t>School is lender, different servicer than federal direct loans</a:t>
            </a:r>
          </a:p>
          <a:p>
            <a:pPr marL="1200150" lvl="1" indent="-514350">
              <a:buFont typeface="Arial" panose="020B0604020202020204" pitchFamily="34" charset="0"/>
              <a:buChar char="•"/>
            </a:pPr>
            <a:r>
              <a:rPr lang="en-US" sz="2000" dirty="0"/>
              <a:t>Health Professions Student Loans (</a:t>
            </a:r>
            <a:r>
              <a:rPr lang="en-US" sz="2000" dirty="0" err="1"/>
              <a:t>HPSL</a:t>
            </a:r>
            <a:r>
              <a:rPr lang="en-US" sz="2000" dirty="0"/>
              <a:t>) and Loans for Disadvantaged Students (LDS) are examples</a:t>
            </a:r>
          </a:p>
          <a:p>
            <a:pPr marL="1200150" lvl="1" indent="-514350">
              <a:buFont typeface="Arial" panose="020B0604020202020204" pitchFamily="34" charset="0"/>
              <a:buChar char="•"/>
            </a:pPr>
            <a:r>
              <a:rPr lang="en-US" sz="2000" dirty="0"/>
              <a:t>Usually due 12 months after graduation (check disclosure statement for details) </a:t>
            </a:r>
          </a:p>
          <a:p>
            <a:pPr marL="514350" indent="-514350">
              <a:buFont typeface="Arial" panose="020B0604020202020204" pitchFamily="34" charset="0"/>
              <a:buChar char="•"/>
            </a:pPr>
            <a:r>
              <a:rPr lang="en-US" dirty="0"/>
              <a:t>Private loans</a:t>
            </a:r>
          </a:p>
          <a:p>
            <a:pPr marL="1200150" lvl="1" indent="-514350">
              <a:buFont typeface="Arial" panose="020B0604020202020204" pitchFamily="34" charset="0"/>
              <a:buChar char="•"/>
            </a:pPr>
            <a:r>
              <a:rPr lang="en-US" sz="2000" dirty="0"/>
              <a:t>Private entities (e.g., banks) are lenders, different servicer than federal direct loans</a:t>
            </a:r>
          </a:p>
          <a:p>
            <a:pPr marL="1200150" lvl="1" indent="-514350">
              <a:buFont typeface="Arial" panose="020B0604020202020204" pitchFamily="34" charset="0"/>
              <a:buChar char="•"/>
            </a:pPr>
            <a:r>
              <a:rPr lang="en-US" sz="2000" dirty="0"/>
              <a:t>Usually have grace periods (check disclosure statement for details)</a:t>
            </a:r>
          </a:p>
        </p:txBody>
      </p:sp>
    </p:spTree>
    <p:extLst>
      <p:ext uri="{BB962C8B-B14F-4D97-AF65-F5344CB8AC3E}">
        <p14:creationId xmlns:p14="http://schemas.microsoft.com/office/powerpoint/2010/main" val="16211443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704268D-B5DB-7D59-1755-E0633CE99A16}"/>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15B900F4-7DFD-B767-5BEE-F9AE253C6C52}"/>
              </a:ext>
            </a:extLst>
          </p:cNvPr>
          <p:cNvSpPr>
            <a:spLocks noGrp="1"/>
          </p:cNvSpPr>
          <p:nvPr>
            <p:ph type="title"/>
          </p:nvPr>
        </p:nvSpPr>
        <p:spPr/>
        <p:txBody>
          <a:bodyPr>
            <a:normAutofit/>
          </a:bodyPr>
          <a:lstStyle/>
          <a:p>
            <a:pPr algn="ctr"/>
            <a:r>
              <a:rPr lang="en-US" dirty="0"/>
              <a:t>Student loan interest rates</a:t>
            </a:r>
          </a:p>
        </p:txBody>
      </p:sp>
      <p:sp>
        <p:nvSpPr>
          <p:cNvPr id="5" name="Content Placeholder 4">
            <a:extLst>
              <a:ext uri="{FF2B5EF4-FFF2-40B4-BE49-F238E27FC236}">
                <a16:creationId xmlns:a16="http://schemas.microsoft.com/office/drawing/2014/main" id="{44314CBE-5496-6751-9FF7-3F2BC879C978}"/>
              </a:ext>
            </a:extLst>
          </p:cNvPr>
          <p:cNvSpPr>
            <a:spLocks noGrp="1"/>
          </p:cNvSpPr>
          <p:nvPr>
            <p:ph idx="1"/>
          </p:nvPr>
        </p:nvSpPr>
        <p:spPr>
          <a:xfrm>
            <a:off x="838200" y="1524000"/>
            <a:ext cx="10515600" cy="4184642"/>
          </a:xfrm>
        </p:spPr>
        <p:txBody>
          <a:bodyPr>
            <a:normAutofit fontScale="92500" lnSpcReduction="10000"/>
          </a:bodyPr>
          <a:lstStyle/>
          <a:p>
            <a:pPr marL="514350" indent="-514350">
              <a:buFont typeface="Arial" panose="020B0604020202020204" pitchFamily="34" charset="0"/>
              <a:buChar char="•"/>
            </a:pPr>
            <a:r>
              <a:rPr lang="en-US" dirty="0"/>
              <a:t>Federal direct loans</a:t>
            </a:r>
          </a:p>
          <a:p>
            <a:pPr marL="1200150" lvl="1" indent="-514350">
              <a:buFont typeface="Arial" panose="020B0604020202020204" pitchFamily="34" charset="0"/>
              <a:buChar char="•"/>
            </a:pPr>
            <a:r>
              <a:rPr lang="en-US" sz="2000" dirty="0"/>
              <a:t>Rates change on new loans disbursed on or after July 1 each year, then fixed for life of loan</a:t>
            </a:r>
          </a:p>
          <a:p>
            <a:pPr marL="1200150" lvl="1" indent="-514350">
              <a:buFont typeface="Arial" panose="020B0604020202020204" pitchFamily="34" charset="0"/>
              <a:buChar char="•"/>
            </a:pPr>
            <a:r>
              <a:rPr lang="en-US" sz="2000" dirty="0"/>
              <a:t>You have different fixed rates on each federal loan you borrowed (see online account with loan servicer or </a:t>
            </a:r>
            <a:r>
              <a:rPr lang="en-US" sz="2000" dirty="0" err="1">
                <a:hlinkClick r:id="rId3"/>
              </a:rPr>
              <a:t>StudentAid.gov</a:t>
            </a:r>
            <a:r>
              <a:rPr lang="en-US" sz="2000" dirty="0"/>
              <a:t> for specific rates on your loans)</a:t>
            </a:r>
          </a:p>
          <a:p>
            <a:pPr marL="1200150" lvl="1" indent="-514350">
              <a:buFont typeface="Arial" panose="020B0604020202020204" pitchFamily="34" charset="0"/>
              <a:buChar char="•"/>
            </a:pPr>
            <a:r>
              <a:rPr lang="en-US" sz="2000" dirty="0"/>
              <a:t>Direct PLUS 1% higher than direct unsubsidized disbursed during same year</a:t>
            </a:r>
          </a:p>
          <a:p>
            <a:pPr marL="514350" indent="-514350">
              <a:buFont typeface="Arial" panose="020B0604020202020204" pitchFamily="34" charset="0"/>
              <a:buChar char="•"/>
            </a:pPr>
            <a:r>
              <a:rPr lang="en-US" dirty="0"/>
              <a:t>Campus-based loans</a:t>
            </a:r>
          </a:p>
          <a:p>
            <a:pPr marL="1200150" lvl="1" indent="-514350">
              <a:buFont typeface="Arial" panose="020B0604020202020204" pitchFamily="34" charset="0"/>
              <a:buChar char="•"/>
            </a:pPr>
            <a:r>
              <a:rPr lang="en-US" sz="2000" dirty="0"/>
              <a:t>5% fixed rate on </a:t>
            </a:r>
            <a:r>
              <a:rPr lang="en-US" sz="2000" dirty="0" err="1"/>
              <a:t>HPSL</a:t>
            </a:r>
            <a:r>
              <a:rPr lang="en-US" sz="2000" dirty="0"/>
              <a:t> and LDS (check disclosure statement)</a:t>
            </a:r>
          </a:p>
          <a:p>
            <a:pPr marL="514350" indent="-514350">
              <a:buFont typeface="Arial" panose="020B0604020202020204" pitchFamily="34" charset="0"/>
              <a:buChar char="•"/>
            </a:pPr>
            <a:r>
              <a:rPr lang="en-US" dirty="0"/>
              <a:t>Private loans</a:t>
            </a:r>
          </a:p>
          <a:p>
            <a:pPr marL="1200150" lvl="1" indent="-514350">
              <a:buFont typeface="Arial" panose="020B0604020202020204" pitchFamily="34" charset="0"/>
              <a:buChar char="•"/>
            </a:pPr>
            <a:r>
              <a:rPr lang="en-US" sz="2000" dirty="0"/>
              <a:t>Rates vary, may be fixed or variable (check disclosure statement)</a:t>
            </a:r>
          </a:p>
          <a:p>
            <a:pPr marL="514350" indent="-514350">
              <a:buFont typeface="Arial" panose="020B0604020202020204" pitchFamily="34" charset="0"/>
              <a:buChar char="•"/>
            </a:pPr>
            <a:r>
              <a:rPr lang="en-US" dirty="0"/>
              <a:t>Capitalization </a:t>
            </a:r>
          </a:p>
          <a:p>
            <a:pPr marL="1200150" lvl="1" indent="-514350">
              <a:buFont typeface="Arial" panose="020B0604020202020204" pitchFamily="34" charset="0"/>
              <a:buChar char="•"/>
            </a:pPr>
            <a:r>
              <a:rPr lang="en-US" sz="2000" dirty="0"/>
              <a:t>Accrued and unpaid interest added to principal balance</a:t>
            </a:r>
          </a:p>
          <a:p>
            <a:pPr marL="1200150" lvl="1" indent="-514350">
              <a:buFont typeface="Arial" panose="020B0604020202020204" pitchFamily="34" charset="0"/>
              <a:buChar char="•"/>
            </a:pPr>
            <a:r>
              <a:rPr lang="en-US" sz="2000" dirty="0"/>
              <a:t>Interest no longer capitalizes on federal loans at repayment</a:t>
            </a:r>
          </a:p>
          <a:p>
            <a:pPr marL="1200150" lvl="1" indent="-514350">
              <a:buFont typeface="Arial" panose="020B0604020202020204" pitchFamily="34" charset="0"/>
              <a:buChar char="•"/>
            </a:pPr>
            <a:r>
              <a:rPr lang="en-US" sz="2000" dirty="0"/>
              <a:t>Check disclosure statement for provisions on campus-based and private loans</a:t>
            </a:r>
          </a:p>
        </p:txBody>
      </p:sp>
    </p:spTree>
    <p:extLst>
      <p:ext uri="{BB962C8B-B14F-4D97-AF65-F5344CB8AC3E}">
        <p14:creationId xmlns:p14="http://schemas.microsoft.com/office/powerpoint/2010/main" val="185809604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4BFD9D7-88F7-3A4A-7CDE-468423D1CE65}"/>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4C36D1CB-172B-271E-E058-F757AC626BA9}"/>
              </a:ext>
            </a:extLst>
          </p:cNvPr>
          <p:cNvSpPr>
            <a:spLocks noGrp="1"/>
          </p:cNvSpPr>
          <p:nvPr>
            <p:ph type="title"/>
          </p:nvPr>
        </p:nvSpPr>
        <p:spPr/>
        <p:txBody>
          <a:bodyPr>
            <a:normAutofit/>
          </a:bodyPr>
          <a:lstStyle/>
          <a:p>
            <a:pPr algn="ctr"/>
            <a:r>
              <a:rPr lang="en-US" dirty="0"/>
              <a:t>When loans come due</a:t>
            </a:r>
          </a:p>
        </p:txBody>
      </p:sp>
      <p:sp>
        <p:nvSpPr>
          <p:cNvPr id="5" name="Content Placeholder 4">
            <a:extLst>
              <a:ext uri="{FF2B5EF4-FFF2-40B4-BE49-F238E27FC236}">
                <a16:creationId xmlns:a16="http://schemas.microsoft.com/office/drawing/2014/main" id="{072FCAE7-5FFC-7891-6C70-38316B4FC3C5}"/>
              </a:ext>
            </a:extLst>
          </p:cNvPr>
          <p:cNvSpPr>
            <a:spLocks noGrp="1"/>
          </p:cNvSpPr>
          <p:nvPr>
            <p:ph idx="1"/>
          </p:nvPr>
        </p:nvSpPr>
        <p:spPr>
          <a:xfrm>
            <a:off x="838200" y="1447800"/>
            <a:ext cx="10515600" cy="4184642"/>
          </a:xfrm>
        </p:spPr>
        <p:txBody>
          <a:bodyPr>
            <a:normAutofit fontScale="92500"/>
          </a:bodyPr>
          <a:lstStyle/>
          <a:p>
            <a:pPr marL="514350" indent="-514350">
              <a:buFont typeface="Arial" panose="020B0604020202020204" pitchFamily="34" charset="0"/>
              <a:buChar char="•"/>
            </a:pPr>
            <a:r>
              <a:rPr lang="en-US" sz="2400" dirty="0"/>
              <a:t>Direct loans due six months after graduation or drop below half-time status</a:t>
            </a:r>
          </a:p>
          <a:p>
            <a:pPr marL="1200150" lvl="1" indent="-514350">
              <a:buFont typeface="Arial" panose="020B0604020202020204" pitchFamily="34" charset="0"/>
              <a:buChar char="•"/>
            </a:pPr>
            <a:r>
              <a:rPr lang="en-US" sz="2000" dirty="0"/>
              <a:t>Direct unsubsidized have six-month grace period </a:t>
            </a:r>
          </a:p>
          <a:p>
            <a:pPr marL="1657350" lvl="2" indent="-514350">
              <a:buFont typeface="Arial" panose="020B0604020202020204" pitchFamily="34" charset="0"/>
              <a:buChar char="•"/>
            </a:pPr>
            <a:r>
              <a:rPr lang="en-US" dirty="0"/>
              <a:t>Grace period cannot be waived</a:t>
            </a:r>
          </a:p>
          <a:p>
            <a:pPr marL="1657350" lvl="2" indent="-514350">
              <a:buFont typeface="Arial" panose="020B0604020202020204" pitchFamily="34" charset="0"/>
              <a:buChar char="•"/>
            </a:pPr>
            <a:r>
              <a:rPr lang="en-US" dirty="0"/>
              <a:t>Borrowers who apply too early for repayment will likely get denial notice</a:t>
            </a:r>
          </a:p>
          <a:p>
            <a:pPr marL="1200150" lvl="1" indent="-514350">
              <a:buFont typeface="Arial" panose="020B0604020202020204" pitchFamily="34" charset="0"/>
              <a:buChar char="•"/>
            </a:pPr>
            <a:r>
              <a:rPr lang="en-US" dirty="0"/>
              <a:t>Direct PLUS have six-month post-enrollment deferment period</a:t>
            </a:r>
          </a:p>
          <a:p>
            <a:pPr marL="1657350" lvl="2" indent="-514350">
              <a:buFont typeface="Arial" panose="020B0604020202020204" pitchFamily="34" charset="0"/>
              <a:buChar char="•"/>
            </a:pPr>
            <a:r>
              <a:rPr lang="en-US" dirty="0"/>
              <a:t>Deferment period can be waived</a:t>
            </a:r>
          </a:p>
          <a:p>
            <a:pPr marL="1657350" lvl="2" indent="-514350">
              <a:buFont typeface="Arial" panose="020B0604020202020204" pitchFamily="34" charset="0"/>
              <a:buChar char="•"/>
            </a:pPr>
            <a:r>
              <a:rPr lang="en-US" dirty="0"/>
              <a:t>Borrowers who apply before end of deferment period will likely be approved for repayment, but only on direct PLUS, since grace period cannot be waived on direct unsubsidized</a:t>
            </a:r>
          </a:p>
          <a:p>
            <a:pPr marL="1657350" lvl="2" indent="-514350">
              <a:buFont typeface="Arial" panose="020B0604020202020204" pitchFamily="34" charset="0"/>
              <a:buChar char="•"/>
            </a:pPr>
            <a:r>
              <a:rPr lang="en-US" dirty="0"/>
              <a:t>Usually leads to tracking challenges since direct unsubsidized and Grad PLUS  are entering repayment at different times</a:t>
            </a:r>
          </a:p>
          <a:p>
            <a:pPr marL="514350" indent="-514350">
              <a:buFont typeface="Arial" panose="020B0604020202020204" pitchFamily="34" charset="0"/>
              <a:buChar char="•"/>
            </a:pPr>
            <a:r>
              <a:rPr lang="en-US" sz="2400" dirty="0"/>
              <a:t>Loan servicers usually notify borrowers 30-60 days prior to loans coming due</a:t>
            </a:r>
          </a:p>
        </p:txBody>
      </p:sp>
    </p:spTree>
    <p:extLst>
      <p:ext uri="{BB962C8B-B14F-4D97-AF65-F5344CB8AC3E}">
        <p14:creationId xmlns:p14="http://schemas.microsoft.com/office/powerpoint/2010/main" val="218386740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10DD603-A095-8C2F-3914-3C0262954BDB}"/>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13E09BB6-B4CC-A62C-FFF8-C56D8150BE7E}"/>
              </a:ext>
            </a:extLst>
          </p:cNvPr>
          <p:cNvSpPr>
            <a:spLocks noGrp="1"/>
          </p:cNvSpPr>
          <p:nvPr>
            <p:ph type="title"/>
          </p:nvPr>
        </p:nvSpPr>
        <p:spPr/>
        <p:txBody>
          <a:bodyPr>
            <a:normAutofit/>
          </a:bodyPr>
          <a:lstStyle/>
          <a:p>
            <a:pPr algn="ctr"/>
            <a:r>
              <a:rPr lang="en-US" dirty="0"/>
              <a:t>Due dates on predental federal loans</a:t>
            </a:r>
          </a:p>
        </p:txBody>
      </p:sp>
      <p:sp>
        <p:nvSpPr>
          <p:cNvPr id="5" name="Content Placeholder 4">
            <a:extLst>
              <a:ext uri="{FF2B5EF4-FFF2-40B4-BE49-F238E27FC236}">
                <a16:creationId xmlns:a16="http://schemas.microsoft.com/office/drawing/2014/main" id="{395E09BA-240E-F847-F06F-54C20EF023B9}"/>
              </a:ext>
            </a:extLst>
          </p:cNvPr>
          <p:cNvSpPr>
            <a:spLocks noGrp="1"/>
          </p:cNvSpPr>
          <p:nvPr>
            <p:ph idx="1"/>
          </p:nvPr>
        </p:nvSpPr>
        <p:spPr>
          <a:xfrm>
            <a:off x="838200" y="1600200"/>
            <a:ext cx="10515600" cy="4184642"/>
          </a:xfrm>
        </p:spPr>
        <p:txBody>
          <a:bodyPr>
            <a:normAutofit/>
          </a:bodyPr>
          <a:lstStyle/>
          <a:p>
            <a:pPr marL="514350" indent="-514350">
              <a:buFont typeface="Arial" panose="020B0604020202020204" pitchFamily="34" charset="0"/>
              <a:buChar char="•"/>
            </a:pPr>
            <a:r>
              <a:rPr lang="en-US" sz="2400" dirty="0"/>
              <a:t>Borrowers with predental loans with no gap year(s)</a:t>
            </a:r>
          </a:p>
          <a:p>
            <a:pPr marL="1200150" lvl="1" indent="-514350">
              <a:buFont typeface="Arial" panose="020B0604020202020204" pitchFamily="34" charset="0"/>
              <a:buChar char="•"/>
            </a:pPr>
            <a:r>
              <a:rPr lang="en-US" sz="2000" dirty="0"/>
              <a:t>Predental loans should come due same time as dental school loans</a:t>
            </a:r>
          </a:p>
          <a:p>
            <a:pPr marL="1200150" lvl="1" indent="-514350">
              <a:buFont typeface="Arial" panose="020B0604020202020204" pitchFamily="34" charset="0"/>
              <a:buChar char="•"/>
            </a:pPr>
            <a:r>
              <a:rPr lang="en-US" sz="2000" dirty="0"/>
              <a:t>You must use entire six-month grace period to lose it</a:t>
            </a:r>
          </a:p>
          <a:p>
            <a:pPr marL="514350" indent="-514350">
              <a:buFont typeface="Arial" panose="020B0604020202020204" pitchFamily="34" charset="0"/>
              <a:buChar char="•"/>
            </a:pPr>
            <a:r>
              <a:rPr lang="en-US" sz="2400" dirty="0"/>
              <a:t>Borrowers with predental loans with gap year(s)</a:t>
            </a:r>
          </a:p>
          <a:p>
            <a:pPr marL="1200150" lvl="1" indent="-514350">
              <a:buFont typeface="Arial" panose="020B0604020202020204" pitchFamily="34" charset="0"/>
              <a:buChar char="•"/>
            </a:pPr>
            <a:r>
              <a:rPr lang="en-US" sz="2000" dirty="0"/>
              <a:t>Predental loans should come due immediately after graduation, since six-month grace period has been used on those</a:t>
            </a:r>
          </a:p>
          <a:p>
            <a:pPr marL="1200150" lvl="1" indent="-514350">
              <a:buFont typeface="Arial" panose="020B0604020202020204" pitchFamily="34" charset="0"/>
              <a:buChar char="•"/>
            </a:pPr>
            <a:r>
              <a:rPr lang="en-US" sz="2000" dirty="0"/>
              <a:t>Grace periods are loan-specific, so using grace period on predental loans does not impact grace period and due date of dental school loans</a:t>
            </a:r>
          </a:p>
          <a:p>
            <a:pPr marL="1200150" lvl="1" indent="-514350">
              <a:buFont typeface="Arial" panose="020B0604020202020204" pitchFamily="34" charset="0"/>
              <a:buChar char="•"/>
            </a:pPr>
            <a:r>
              <a:rPr lang="en-US" sz="2000" dirty="0"/>
              <a:t>Options to handle this situation include:</a:t>
            </a:r>
          </a:p>
          <a:p>
            <a:pPr marL="1657350" lvl="2" indent="-514350">
              <a:buFont typeface="Arial" panose="020B0604020202020204" pitchFamily="34" charset="0"/>
              <a:buChar char="•"/>
            </a:pPr>
            <a:r>
              <a:rPr lang="en-US" sz="1600" dirty="0"/>
              <a:t>Request alignment forbearance of six months on predental loans to line up due date with dental school loans</a:t>
            </a:r>
          </a:p>
          <a:p>
            <a:pPr marL="1657350" lvl="2" indent="-514350">
              <a:buFont typeface="Arial" panose="020B0604020202020204" pitchFamily="34" charset="0"/>
              <a:buChar char="•"/>
            </a:pPr>
            <a:r>
              <a:rPr lang="en-US" sz="1600" dirty="0"/>
              <a:t>Continue paying on predental loans when they come due (they will be in same plan they were in prior to dental school) then request repayment plan for all loans when dental school loans are due</a:t>
            </a:r>
          </a:p>
        </p:txBody>
      </p:sp>
    </p:spTree>
    <p:extLst>
      <p:ext uri="{BB962C8B-B14F-4D97-AF65-F5344CB8AC3E}">
        <p14:creationId xmlns:p14="http://schemas.microsoft.com/office/powerpoint/2010/main" val="185953391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4BF9818-C293-45B9-420B-A9B692BB10F0}"/>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4A4DEB42-5FE9-E156-E41B-9AB0ED48CD2D}"/>
              </a:ext>
            </a:extLst>
          </p:cNvPr>
          <p:cNvSpPr>
            <a:spLocks noGrp="1"/>
          </p:cNvSpPr>
          <p:nvPr>
            <p:ph type="title"/>
          </p:nvPr>
        </p:nvSpPr>
        <p:spPr/>
        <p:txBody>
          <a:bodyPr>
            <a:normAutofit/>
          </a:bodyPr>
          <a:lstStyle/>
          <a:p>
            <a:pPr algn="ctr"/>
            <a:r>
              <a:rPr lang="en-US" dirty="0"/>
              <a:t>Loan servicers and payment application</a:t>
            </a:r>
          </a:p>
        </p:txBody>
      </p:sp>
      <p:sp>
        <p:nvSpPr>
          <p:cNvPr id="5" name="Content Placeholder 4">
            <a:extLst>
              <a:ext uri="{FF2B5EF4-FFF2-40B4-BE49-F238E27FC236}">
                <a16:creationId xmlns:a16="http://schemas.microsoft.com/office/drawing/2014/main" id="{EA512C43-D7D6-0CCA-E1E0-E400F92DACE3}"/>
              </a:ext>
            </a:extLst>
          </p:cNvPr>
          <p:cNvSpPr>
            <a:spLocks noGrp="1"/>
          </p:cNvSpPr>
          <p:nvPr>
            <p:ph idx="1"/>
          </p:nvPr>
        </p:nvSpPr>
        <p:spPr>
          <a:xfrm>
            <a:off x="838200" y="1524000"/>
            <a:ext cx="10515600" cy="4184642"/>
          </a:xfrm>
        </p:spPr>
        <p:txBody>
          <a:bodyPr>
            <a:normAutofit/>
          </a:bodyPr>
          <a:lstStyle/>
          <a:p>
            <a:pPr marL="514350" indent="-514350">
              <a:buFont typeface="Arial" panose="020B0604020202020204" pitchFamily="34" charset="0"/>
              <a:buChar char="•"/>
            </a:pPr>
            <a:r>
              <a:rPr lang="en-US" dirty="0"/>
              <a:t>Lenders use third parties to work with borrowers in repayment</a:t>
            </a:r>
          </a:p>
          <a:p>
            <a:pPr marL="514350" indent="-514350">
              <a:buFont typeface="Arial" panose="020B0604020202020204" pitchFamily="34" charset="0"/>
              <a:buChar char="•"/>
            </a:pPr>
            <a:r>
              <a:rPr lang="en-US" dirty="0"/>
              <a:t>Borrowers should have one servicer for all their federal direct loans, though there has been an increase in split servicing recently (borrowers having two servicers)</a:t>
            </a:r>
          </a:p>
          <a:p>
            <a:pPr marL="1200150" lvl="1" indent="-514350">
              <a:buFont typeface="Arial" panose="020B0604020202020204" pitchFamily="34" charset="0"/>
              <a:buChar char="•"/>
            </a:pPr>
            <a:r>
              <a:rPr lang="en-US" sz="2000" dirty="0"/>
              <a:t>Loan servicers offer combined (single) billing, so you make one payment under the repayment plan you choose and the payment is applied proportionately against all loans of yours they service</a:t>
            </a:r>
          </a:p>
          <a:p>
            <a:pPr marL="1200150" lvl="1" indent="-514350">
              <a:buFont typeface="Arial" panose="020B0604020202020204" pitchFamily="34" charset="0"/>
              <a:buChar char="•"/>
            </a:pPr>
            <a:r>
              <a:rPr lang="en-US" sz="2000" dirty="0"/>
              <a:t>Negates for many the need to consolidate, since you have convenience of one payment through combined billing</a:t>
            </a:r>
          </a:p>
          <a:p>
            <a:pPr marL="1200150" lvl="1" indent="-514350">
              <a:buFont typeface="Arial" panose="020B0604020202020204" pitchFamily="34" charset="0"/>
              <a:buChar char="•"/>
            </a:pPr>
            <a:r>
              <a:rPr lang="en-US" sz="2000" dirty="0"/>
              <a:t>Voluntary or additional payments may be applied to your highest rate loans</a:t>
            </a:r>
          </a:p>
          <a:p>
            <a:pPr marL="514350" indent="-514350">
              <a:buFont typeface="Arial" panose="020B0604020202020204" pitchFamily="34" charset="0"/>
              <a:buChar char="•"/>
            </a:pPr>
            <a:r>
              <a:rPr lang="en-US" dirty="0"/>
              <a:t>Campus-based and private loans have different servicers</a:t>
            </a:r>
          </a:p>
        </p:txBody>
      </p:sp>
    </p:spTree>
    <p:extLst>
      <p:ext uri="{BB962C8B-B14F-4D97-AF65-F5344CB8AC3E}">
        <p14:creationId xmlns:p14="http://schemas.microsoft.com/office/powerpoint/2010/main" val="344986490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D4700D5-E3B5-A12E-519D-80701C5EAC36}"/>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4945C99A-F819-32FB-45B7-5F4373263D29}"/>
              </a:ext>
            </a:extLst>
          </p:cNvPr>
          <p:cNvSpPr>
            <a:spLocks noGrp="1"/>
          </p:cNvSpPr>
          <p:nvPr>
            <p:ph type="title"/>
          </p:nvPr>
        </p:nvSpPr>
        <p:spPr/>
        <p:txBody>
          <a:bodyPr>
            <a:normAutofit/>
          </a:bodyPr>
          <a:lstStyle/>
          <a:p>
            <a:pPr algn="ctr"/>
            <a:r>
              <a:rPr lang="en-US" dirty="0"/>
              <a:t>Step 2: Your repayment objectives</a:t>
            </a:r>
          </a:p>
        </p:txBody>
      </p:sp>
      <p:sp>
        <p:nvSpPr>
          <p:cNvPr id="5" name="Content Placeholder 4">
            <a:extLst>
              <a:ext uri="{FF2B5EF4-FFF2-40B4-BE49-F238E27FC236}">
                <a16:creationId xmlns:a16="http://schemas.microsoft.com/office/drawing/2014/main" id="{A7AE65AE-B476-7024-1E56-FE1204123AAE}"/>
              </a:ext>
            </a:extLst>
          </p:cNvPr>
          <p:cNvSpPr>
            <a:spLocks noGrp="1"/>
          </p:cNvSpPr>
          <p:nvPr>
            <p:ph idx="1"/>
          </p:nvPr>
        </p:nvSpPr>
        <p:spPr>
          <a:xfrm>
            <a:off x="838200" y="1524000"/>
            <a:ext cx="10515600" cy="4184642"/>
          </a:xfrm>
        </p:spPr>
        <p:txBody>
          <a:bodyPr/>
          <a:lstStyle/>
          <a:p>
            <a:pPr marL="514350" indent="-514350">
              <a:buFont typeface="Arial" panose="020B0604020202020204" pitchFamily="34" charset="0"/>
              <a:buChar char="•"/>
            </a:pPr>
            <a:r>
              <a:rPr lang="en-US" dirty="0"/>
              <a:t>Smartly aggressive</a:t>
            </a:r>
          </a:p>
          <a:p>
            <a:pPr marL="1200150" lvl="1" indent="-514350">
              <a:buFont typeface="Arial" panose="020B0604020202020204" pitchFamily="34" charset="0"/>
              <a:buChar char="•"/>
            </a:pPr>
            <a:r>
              <a:rPr lang="en-US" sz="2000" dirty="0"/>
              <a:t>Posting additional payments on highest rate loans (for example, direct PLUS)</a:t>
            </a:r>
          </a:p>
          <a:p>
            <a:pPr marL="514350" indent="-514350">
              <a:buFont typeface="Arial" panose="020B0604020202020204" pitchFamily="34" charset="0"/>
              <a:buChar char="•"/>
            </a:pPr>
            <a:r>
              <a:rPr lang="en-US" dirty="0"/>
              <a:t>Cautious</a:t>
            </a:r>
          </a:p>
          <a:p>
            <a:pPr marL="1200150" lvl="1" indent="-514350">
              <a:buFont typeface="Arial" panose="020B0604020202020204" pitchFamily="34" charset="0"/>
              <a:buChar char="•"/>
            </a:pPr>
            <a:r>
              <a:rPr lang="en-US" sz="2000" dirty="0"/>
              <a:t>Minimum payments to help with cash flow</a:t>
            </a:r>
          </a:p>
          <a:p>
            <a:pPr marL="514350" indent="-514350">
              <a:buFont typeface="Arial" panose="020B0604020202020204" pitchFamily="34" charset="0"/>
              <a:buChar char="•"/>
            </a:pPr>
            <a:r>
              <a:rPr lang="en-US" dirty="0"/>
              <a:t>Public Service Loan Forgiveness</a:t>
            </a:r>
          </a:p>
          <a:p>
            <a:pPr marL="1200150" lvl="1" indent="-514350">
              <a:buFont typeface="Arial" panose="020B0604020202020204" pitchFamily="34" charset="0"/>
              <a:buChar char="•"/>
            </a:pPr>
            <a:r>
              <a:rPr lang="en-US" sz="2000" dirty="0"/>
              <a:t>Federal direct loan debt forgiven after 10 years of work in non-profit sector</a:t>
            </a:r>
          </a:p>
          <a:p>
            <a:pPr marL="514350" indent="-514350">
              <a:buFont typeface="Arial" panose="020B0604020202020204" pitchFamily="34" charset="0"/>
              <a:buChar char="•"/>
            </a:pPr>
            <a:r>
              <a:rPr lang="en-US" dirty="0"/>
              <a:t>Loan repayment assistant programs</a:t>
            </a:r>
          </a:p>
          <a:p>
            <a:pPr marL="1200150" lvl="1" indent="-514350">
              <a:buFont typeface="Arial" panose="020B0604020202020204" pitchFamily="34" charset="0"/>
              <a:buChar char="•"/>
            </a:pPr>
            <a:r>
              <a:rPr lang="en-US" sz="2000" dirty="0"/>
              <a:t>Financial support in exchange for employment or service commitment</a:t>
            </a:r>
          </a:p>
          <a:p>
            <a:pPr marL="1200150" lvl="1" indent="-514350">
              <a:buFont typeface="Arial" panose="020B0604020202020204" pitchFamily="34" charset="0"/>
              <a:buChar char="•"/>
            </a:pPr>
            <a:r>
              <a:rPr lang="en-US" sz="2000" dirty="0"/>
              <a:t>Examples include National Health Service Corps and armed forces</a:t>
            </a:r>
          </a:p>
          <a:p>
            <a:pPr marL="514350" indent="-514350">
              <a:buFont typeface="Arial" panose="020B0604020202020204" pitchFamily="34" charset="0"/>
              <a:buChar char="•"/>
            </a:pPr>
            <a:r>
              <a:rPr lang="en-US" dirty="0"/>
              <a:t>Refinancing with private lender</a:t>
            </a:r>
          </a:p>
          <a:p>
            <a:pPr marL="1200150" lvl="1" indent="-514350">
              <a:buFont typeface="Arial" panose="020B0604020202020204" pitchFamily="34" charset="0"/>
              <a:buChar char="•"/>
            </a:pPr>
            <a:r>
              <a:rPr lang="en-US" sz="2000" dirty="0"/>
              <a:t>Lowering interest rate on portfolio with credit-based private loan</a:t>
            </a:r>
          </a:p>
        </p:txBody>
      </p:sp>
    </p:spTree>
    <p:extLst>
      <p:ext uri="{BB962C8B-B14F-4D97-AF65-F5344CB8AC3E}">
        <p14:creationId xmlns:p14="http://schemas.microsoft.com/office/powerpoint/2010/main" val="103650825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1" id="{6D56C670-B65A-4D7A-93DC-13FEE4036774}" vid="{C4F7701E-B220-432E-B24D-68FD383A461C}"/>
    </a:ext>
  </a:ext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1" id="{6D56C670-B65A-4D7A-93DC-13FEE4036774}" vid="{57A07835-2C95-4862-899F-923EE7262E62}"/>
    </a:ext>
  </a:extLst>
</a:theme>
</file>

<file path=ppt/theme/theme3.xml><?xml version="1.0" encoding="utf-8"?>
<a:theme xmlns:a="http://schemas.openxmlformats.org/drawingml/2006/main" name="1_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1" id="{6D56C670-B65A-4D7A-93DC-13FEE4036774}" vid="{857077B8-CAB6-4DD1-A97D-93D716149EAE}"/>
    </a:ext>
  </a:extLst>
</a:theme>
</file>

<file path=ppt/theme/theme4.xml><?xml version="1.0" encoding="utf-8"?>
<a:theme xmlns:a="http://schemas.openxmlformats.org/drawingml/2006/main" name="1_Custom Design">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1" id="{6D56C670-B65A-4D7A-93DC-13FEE4036774}" vid="{81287EA3-9B7D-4CD2-AAD9-9E4369E082ED}"/>
    </a:ext>
  </a:extLst>
</a:theme>
</file>

<file path=ppt/theme/theme5.xml><?xml version="1.0" encoding="utf-8"?>
<a:theme xmlns:a="http://schemas.openxmlformats.org/drawingml/2006/main" name="2_Custom Design">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1" id="{6D56C670-B65A-4D7A-93DC-13FEE4036774}" vid="{81287EA3-9B7D-4CD2-AAD9-9E4369E082ED}"/>
    </a:ext>
  </a:extLst>
</a:theme>
</file>

<file path=ppt/theme/theme6.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7.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Metadata/LabelInfo.xml><?xml version="1.0" encoding="utf-8"?>
<clbl:labelList xmlns:clbl="http://schemas.microsoft.com/office/2020/mipLabelMetadata">
  <clbl:label id="{d8817ef5-1ebe-441b-97a0-a69ce45b366e}" enabled="0" method="" siteId="{d8817ef5-1ebe-441b-97a0-a69ce45b366e}" removed="1"/>
</clbl:labelList>
</file>

<file path=docProps/app.xml><?xml version="1.0" encoding="utf-8"?>
<Properties xmlns="http://schemas.openxmlformats.org/officeDocument/2006/extended-properties" xmlns:vt="http://schemas.openxmlformats.org/officeDocument/2006/docPropsVTypes">
  <Template>ADEA_Templates_PowerPoint_4_WIDE</Template>
  <TotalTime>1591</TotalTime>
  <Words>2772</Words>
  <Application>Microsoft Office PowerPoint</Application>
  <PresentationFormat>Widescreen</PresentationFormat>
  <Paragraphs>309</Paragraphs>
  <Slides>29</Slides>
  <Notes>27</Notes>
  <HiddenSlides>0</HiddenSlides>
  <MMClips>0</MMClips>
  <ScaleCrop>false</ScaleCrop>
  <HeadingPairs>
    <vt:vector size="6" baseType="variant">
      <vt:variant>
        <vt:lpstr>Fonts Used</vt:lpstr>
      </vt:variant>
      <vt:variant>
        <vt:i4>3</vt:i4>
      </vt:variant>
      <vt:variant>
        <vt:lpstr>Theme</vt:lpstr>
      </vt:variant>
      <vt:variant>
        <vt:i4>5</vt:i4>
      </vt:variant>
      <vt:variant>
        <vt:lpstr>Slide Titles</vt:lpstr>
      </vt:variant>
      <vt:variant>
        <vt:i4>29</vt:i4>
      </vt:variant>
    </vt:vector>
  </HeadingPairs>
  <TitlesOfParts>
    <vt:vector size="37" baseType="lpstr">
      <vt:lpstr>Arial</vt:lpstr>
      <vt:lpstr>Avenir Book</vt:lpstr>
      <vt:lpstr>Calibri</vt:lpstr>
      <vt:lpstr>Office Theme</vt:lpstr>
      <vt:lpstr>Custom Design</vt:lpstr>
      <vt:lpstr>1_Office Theme</vt:lpstr>
      <vt:lpstr>1_Custom Design</vt:lpstr>
      <vt:lpstr>2_Custom Design</vt:lpstr>
      <vt:lpstr>Repayment Strategies                 for New Dental School Graduates Senior Loan Exit Interview Class of 2026</vt:lpstr>
      <vt:lpstr>Important reminders</vt:lpstr>
      <vt:lpstr>Simple steps to choosing a repayment strategy</vt:lpstr>
      <vt:lpstr>Step 1: Your student loan portfolio</vt:lpstr>
      <vt:lpstr>Student loan interest rates</vt:lpstr>
      <vt:lpstr>When loans come due</vt:lpstr>
      <vt:lpstr>Due dates on predental federal loans</vt:lpstr>
      <vt:lpstr>Loan servicers and payment application</vt:lpstr>
      <vt:lpstr>Step 2: Your repayment objectives</vt:lpstr>
      <vt:lpstr>Postponement options</vt:lpstr>
      <vt:lpstr>Step 3: Choose repayment plan</vt:lpstr>
      <vt:lpstr>Time-driven repayment plans</vt:lpstr>
      <vt:lpstr>Income-driven repayment (IDR) plans</vt:lpstr>
      <vt:lpstr>Payment calculation for IDRs</vt:lpstr>
      <vt:lpstr>How income plans work</vt:lpstr>
      <vt:lpstr>Available plans for Class of 2026 graduates</vt:lpstr>
      <vt:lpstr>Repayment Assistance Plan (RAP)</vt:lpstr>
      <vt:lpstr>IDR comparison chart</vt:lpstr>
      <vt:lpstr>Repayment assumptions</vt:lpstr>
      <vt:lpstr>Repayment estimates at $300,000 debt</vt:lpstr>
      <vt:lpstr>Advanced dental education and repayment</vt:lpstr>
      <vt:lpstr>Public Service Loan Forgiveness (PSLF)</vt:lpstr>
      <vt:lpstr>PSLF eligibility requirements</vt:lpstr>
      <vt:lpstr>Federal consolidation</vt:lpstr>
      <vt:lpstr>Refinancing with private lender</vt:lpstr>
      <vt:lpstr>Resources</vt:lpstr>
      <vt:lpstr>Summary and takeaways</vt:lpstr>
      <vt:lpstr>Congratulations and best wishes to the Class of 2026</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Kimner, Susan</dc:creator>
  <cp:lastModifiedBy>Quash, Tom</cp:lastModifiedBy>
  <cp:revision>9</cp:revision>
  <dcterms:created xsi:type="dcterms:W3CDTF">2022-04-26T19:36:10Z</dcterms:created>
  <dcterms:modified xsi:type="dcterms:W3CDTF">2026-01-21T04:07:42Z</dcterms:modified>
</cp:coreProperties>
</file>