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3" r:id="rId5"/>
  </p:sldMasterIdLst>
  <p:notesMasterIdLst>
    <p:notesMasterId r:id="rId39"/>
  </p:notesMasterIdLst>
  <p:sldIdLst>
    <p:sldId id="304" r:id="rId6"/>
    <p:sldId id="305" r:id="rId7"/>
    <p:sldId id="307" r:id="rId8"/>
    <p:sldId id="277" r:id="rId9"/>
    <p:sldId id="306" r:id="rId10"/>
    <p:sldId id="299" r:id="rId11"/>
    <p:sldId id="278" r:id="rId12"/>
    <p:sldId id="311" r:id="rId13"/>
    <p:sldId id="282" r:id="rId14"/>
    <p:sldId id="287" r:id="rId15"/>
    <p:sldId id="312" r:id="rId16"/>
    <p:sldId id="268" r:id="rId17"/>
    <p:sldId id="271" r:id="rId18"/>
    <p:sldId id="291" r:id="rId19"/>
    <p:sldId id="310" r:id="rId20"/>
    <p:sldId id="293" r:id="rId21"/>
    <p:sldId id="259" r:id="rId22"/>
    <p:sldId id="313" r:id="rId23"/>
    <p:sldId id="273" r:id="rId24"/>
    <p:sldId id="294" r:id="rId25"/>
    <p:sldId id="261" r:id="rId26"/>
    <p:sldId id="314" r:id="rId27"/>
    <p:sldId id="295" r:id="rId28"/>
    <p:sldId id="264" r:id="rId29"/>
    <p:sldId id="296" r:id="rId30"/>
    <p:sldId id="272" r:id="rId31"/>
    <p:sldId id="269" r:id="rId32"/>
    <p:sldId id="297" r:id="rId33"/>
    <p:sldId id="289" r:id="rId34"/>
    <p:sldId id="303" r:id="rId35"/>
    <p:sldId id="298" r:id="rId36"/>
    <p:sldId id="266" r:id="rId37"/>
    <p:sldId id="300"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ollonio, Susan" initials="AS" lastIdx="2" clrIdx="0">
    <p:extLst>
      <p:ext uri="{19B8F6BF-5375-455C-9EA6-DF929625EA0E}">
        <p15:presenceInfo xmlns:p15="http://schemas.microsoft.com/office/powerpoint/2012/main" userId="S::ApollonioS@adea.org::8932b078-19b0-4971-b908-01266a889e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B0"/>
    <a:srgbClr val="00B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5F5C4A-06E5-464D-9857-C620EDE7899D}" v="3" dt="2025-04-13T19:57:51.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357" autoAdjust="0"/>
  </p:normalViewPr>
  <p:slideViewPr>
    <p:cSldViewPr>
      <p:cViewPr varScale="1">
        <p:scale>
          <a:sx n="22" d="100"/>
          <a:sy n="22" d="100"/>
        </p:scale>
        <p:origin x="2596" y="12"/>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73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DD03A6-FB60-41F9-9C18-B365CCB67268}"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40028368-8452-4232-AEBD-CA3B769EFED2}">
      <dgm:prSet phldrT="[Text]" custT="1"/>
      <dgm:spPr>
        <a:solidFill>
          <a:srgbClr val="008EB0">
            <a:alpha val="69000"/>
          </a:srgbClr>
        </a:solidFill>
      </dgm:spPr>
      <dgm:t>
        <a:bodyPr/>
        <a:lstStyle/>
        <a:p>
          <a:r>
            <a:rPr lang="en-US" sz="2800" b="1" dirty="0">
              <a:latin typeface="Avenir LT 35 Light" panose="020B0303020000020003"/>
            </a:rPr>
            <a:t>Dental/Allied Dental  Students</a:t>
          </a:r>
        </a:p>
      </dgm:t>
    </dgm:pt>
    <dgm:pt modelId="{B6908C0B-7693-4836-8372-0A57F4A91740}" type="parTrans" cxnId="{1EBF97C0-E134-4A53-8DF5-175C024C1474}">
      <dgm:prSet/>
      <dgm:spPr/>
      <dgm:t>
        <a:bodyPr/>
        <a:lstStyle/>
        <a:p>
          <a:endParaRPr lang="en-US"/>
        </a:p>
      </dgm:t>
    </dgm:pt>
    <dgm:pt modelId="{654368A7-C2C8-48C3-BDA3-ACC6FBC6DA77}" type="sibTrans" cxnId="{1EBF97C0-E134-4A53-8DF5-175C024C1474}">
      <dgm:prSet/>
      <dgm:spPr/>
      <dgm:t>
        <a:bodyPr/>
        <a:lstStyle/>
        <a:p>
          <a:endParaRPr lang="en-US"/>
        </a:p>
      </dgm:t>
    </dgm:pt>
    <dgm:pt modelId="{2B6B5008-8F60-411E-BE6F-BC32F4BE435A}">
      <dgm:prSet phldrT="[Text]" custT="1"/>
      <dgm:spPr>
        <a:solidFill>
          <a:srgbClr val="008EB0">
            <a:alpha val="69000"/>
          </a:srgbClr>
        </a:solidFill>
      </dgm:spPr>
      <dgm:t>
        <a:bodyPr/>
        <a:lstStyle/>
        <a:p>
          <a:r>
            <a:rPr lang="en-US" sz="2800" b="1" dirty="0">
              <a:latin typeface="Avenir LT 35 Light" panose="020B0303020000020003"/>
            </a:rPr>
            <a:t>Faculty  Mentor</a:t>
          </a:r>
        </a:p>
      </dgm:t>
    </dgm:pt>
    <dgm:pt modelId="{BA354FB3-FECE-41FB-AF30-AD670CBE285F}" type="parTrans" cxnId="{2DA8D22E-064D-4021-87ED-AEC9BE4DB8A5}">
      <dgm:prSet/>
      <dgm:spPr/>
      <dgm:t>
        <a:bodyPr/>
        <a:lstStyle/>
        <a:p>
          <a:endParaRPr lang="en-US"/>
        </a:p>
      </dgm:t>
    </dgm:pt>
    <dgm:pt modelId="{46165B41-787E-423A-9D26-35E762C56873}" type="sibTrans" cxnId="{2DA8D22E-064D-4021-87ED-AEC9BE4DB8A5}">
      <dgm:prSet/>
      <dgm:spPr/>
      <dgm:t>
        <a:bodyPr/>
        <a:lstStyle/>
        <a:p>
          <a:endParaRPr lang="en-US"/>
        </a:p>
      </dgm:t>
    </dgm:pt>
    <dgm:pt modelId="{7C970073-4793-443A-A071-CD6D496E60C5}" type="pres">
      <dgm:prSet presAssocID="{05DD03A6-FB60-41F9-9C18-B365CCB67268}" presName="diagram" presStyleCnt="0">
        <dgm:presLayoutVars>
          <dgm:dir/>
          <dgm:resizeHandles val="exact"/>
        </dgm:presLayoutVars>
      </dgm:prSet>
      <dgm:spPr/>
    </dgm:pt>
    <dgm:pt modelId="{1022D4A2-53A3-4B14-9273-439F1A3F1249}" type="pres">
      <dgm:prSet presAssocID="{40028368-8452-4232-AEBD-CA3B769EFED2}" presName="arrow" presStyleLbl="node1" presStyleIdx="0" presStyleCnt="2">
        <dgm:presLayoutVars>
          <dgm:bulletEnabled val="1"/>
        </dgm:presLayoutVars>
      </dgm:prSet>
      <dgm:spPr/>
    </dgm:pt>
    <dgm:pt modelId="{8F12FBC1-3B10-4F03-BF33-C8AD554C6234}" type="pres">
      <dgm:prSet presAssocID="{2B6B5008-8F60-411E-BE6F-BC32F4BE435A}" presName="arrow" presStyleLbl="node1" presStyleIdx="1" presStyleCnt="2">
        <dgm:presLayoutVars>
          <dgm:bulletEnabled val="1"/>
        </dgm:presLayoutVars>
      </dgm:prSet>
      <dgm:spPr/>
    </dgm:pt>
  </dgm:ptLst>
  <dgm:cxnLst>
    <dgm:cxn modelId="{DF355719-29F4-4D15-B602-FEE61AFACF3D}" type="presOf" srcId="{05DD03A6-FB60-41F9-9C18-B365CCB67268}" destId="{7C970073-4793-443A-A071-CD6D496E60C5}" srcOrd="0" destOrd="0" presId="urn:microsoft.com/office/officeart/2005/8/layout/arrow5"/>
    <dgm:cxn modelId="{2DA8D22E-064D-4021-87ED-AEC9BE4DB8A5}" srcId="{05DD03A6-FB60-41F9-9C18-B365CCB67268}" destId="{2B6B5008-8F60-411E-BE6F-BC32F4BE435A}" srcOrd="1" destOrd="0" parTransId="{BA354FB3-FECE-41FB-AF30-AD670CBE285F}" sibTransId="{46165B41-787E-423A-9D26-35E762C56873}"/>
    <dgm:cxn modelId="{D3BDCB6E-7C6E-4325-A761-02057E7339A5}" type="presOf" srcId="{2B6B5008-8F60-411E-BE6F-BC32F4BE435A}" destId="{8F12FBC1-3B10-4F03-BF33-C8AD554C6234}" srcOrd="0" destOrd="0" presId="urn:microsoft.com/office/officeart/2005/8/layout/arrow5"/>
    <dgm:cxn modelId="{1EBF97C0-E134-4A53-8DF5-175C024C1474}" srcId="{05DD03A6-FB60-41F9-9C18-B365CCB67268}" destId="{40028368-8452-4232-AEBD-CA3B769EFED2}" srcOrd="0" destOrd="0" parTransId="{B6908C0B-7693-4836-8372-0A57F4A91740}" sibTransId="{654368A7-C2C8-48C3-BDA3-ACC6FBC6DA77}"/>
    <dgm:cxn modelId="{4C4A97E4-0D8D-4F6E-8433-9F90396643F9}" type="presOf" srcId="{40028368-8452-4232-AEBD-CA3B769EFED2}" destId="{1022D4A2-53A3-4B14-9273-439F1A3F1249}" srcOrd="0" destOrd="0" presId="urn:microsoft.com/office/officeart/2005/8/layout/arrow5"/>
    <dgm:cxn modelId="{31799B9D-E831-4512-91C9-FDCB537C69FA}" type="presParOf" srcId="{7C970073-4793-443A-A071-CD6D496E60C5}" destId="{1022D4A2-53A3-4B14-9273-439F1A3F1249}" srcOrd="0" destOrd="0" presId="urn:microsoft.com/office/officeart/2005/8/layout/arrow5"/>
    <dgm:cxn modelId="{11D2461E-FCA8-4834-8E5D-2D9637AB145D}" type="presParOf" srcId="{7C970073-4793-443A-A071-CD6D496E60C5}" destId="{8F12FBC1-3B10-4F03-BF33-C8AD554C6234}"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7FA21-43EB-4887-8CB4-DE96AC00933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D79F38A-2C37-49E9-9000-E0DC8C92D056}">
      <dgm:prSet custT="1"/>
      <dgm:spPr/>
      <dgm:t>
        <a:bodyPr/>
        <a:lstStyle/>
        <a:p>
          <a:pPr algn="l">
            <a:lnSpc>
              <a:spcPct val="100000"/>
            </a:lnSpc>
          </a:pPr>
          <a:r>
            <a:rPr lang="en-US" sz="1600" b="0" dirty="0">
              <a:latin typeface="Avenir LT 35 Light"/>
            </a:rPr>
            <a:t>ADCFP activity is generally from May-December. Student works on Final Project until the submission for the March ADEA Annual Session and Exhibition.</a:t>
          </a:r>
        </a:p>
      </dgm:t>
    </dgm:pt>
    <dgm:pt modelId="{747EAE89-E853-40B8-BB96-33B658C624A2}" type="parTrans" cxnId="{DFD9D5C7-B3B3-4E58-9C26-F457ADFA085F}">
      <dgm:prSet/>
      <dgm:spPr/>
      <dgm:t>
        <a:bodyPr/>
        <a:lstStyle/>
        <a:p>
          <a:endParaRPr lang="en-US"/>
        </a:p>
      </dgm:t>
    </dgm:pt>
    <dgm:pt modelId="{40AAC623-CF38-46B5-964B-11D3E6C40D5C}" type="sibTrans" cxnId="{DFD9D5C7-B3B3-4E58-9C26-F457ADFA085F}">
      <dgm:prSet/>
      <dgm:spPr/>
      <dgm:t>
        <a:bodyPr/>
        <a:lstStyle/>
        <a:p>
          <a:pPr>
            <a:lnSpc>
              <a:spcPct val="100000"/>
            </a:lnSpc>
          </a:pPr>
          <a:endParaRPr lang="en-US"/>
        </a:p>
      </dgm:t>
    </dgm:pt>
    <dgm:pt modelId="{BC24F674-D6E9-47CE-B6DC-F671A68A85C6}">
      <dgm:prSet custT="1"/>
      <dgm:spPr/>
      <dgm:t>
        <a:bodyPr/>
        <a:lstStyle/>
        <a:p>
          <a:pPr>
            <a:lnSpc>
              <a:spcPct val="100000"/>
            </a:lnSpc>
          </a:pPr>
          <a:r>
            <a:rPr lang="en-US" sz="1600" b="0" dirty="0">
              <a:latin typeface="Avenir LT 35 Light"/>
            </a:rPr>
            <a:t>Any students or residents in pre-doctoral dentistry, allied dental students, and advanced education who are interested in learning about academic careers in dentistry such as teaching or research.</a:t>
          </a:r>
        </a:p>
      </dgm:t>
    </dgm:pt>
    <dgm:pt modelId="{CF144536-7FF2-4FB8-9CCB-6F9A265275BA}" type="parTrans" cxnId="{8C584F6E-7EA2-4E8E-AD0D-E3E8C2A0EB04}">
      <dgm:prSet/>
      <dgm:spPr/>
      <dgm:t>
        <a:bodyPr/>
        <a:lstStyle/>
        <a:p>
          <a:endParaRPr lang="en-US"/>
        </a:p>
      </dgm:t>
    </dgm:pt>
    <dgm:pt modelId="{159DBCF0-542C-4753-B2CA-939F31D34BAA}" type="sibTrans" cxnId="{8C584F6E-7EA2-4E8E-AD0D-E3E8C2A0EB04}">
      <dgm:prSet/>
      <dgm:spPr/>
      <dgm:t>
        <a:bodyPr/>
        <a:lstStyle/>
        <a:p>
          <a:pPr>
            <a:lnSpc>
              <a:spcPct val="100000"/>
            </a:lnSpc>
          </a:pPr>
          <a:endParaRPr lang="en-US"/>
        </a:p>
      </dgm:t>
    </dgm:pt>
    <dgm:pt modelId="{F213FA30-B83D-440A-ACB1-F8D890E46369}">
      <dgm:prSet custT="1"/>
      <dgm:spPr/>
      <dgm:t>
        <a:bodyPr/>
        <a:lstStyle/>
        <a:p>
          <a:pPr>
            <a:lnSpc>
              <a:spcPct val="100000"/>
            </a:lnSpc>
          </a:pPr>
          <a:r>
            <a:rPr lang="en-US" sz="1600" b="0" dirty="0">
              <a:latin typeface="Avenir LT 35 Light"/>
            </a:rPr>
            <a:t>Students should identify their research interest in either a Teaching Track (Educational/Clinical Research) or Biomedical/Basic Science Research Track.</a:t>
          </a:r>
        </a:p>
      </dgm:t>
    </dgm:pt>
    <dgm:pt modelId="{79213B72-EEFA-4E1E-8272-B182849189EE}" type="parTrans" cxnId="{C3C6E7AE-7AED-4F8D-B5D0-F35E7F884FF3}">
      <dgm:prSet/>
      <dgm:spPr/>
      <dgm:t>
        <a:bodyPr/>
        <a:lstStyle/>
        <a:p>
          <a:endParaRPr lang="en-US"/>
        </a:p>
      </dgm:t>
    </dgm:pt>
    <dgm:pt modelId="{821B4AAE-93E7-465F-9043-408017F269BF}" type="sibTrans" cxnId="{C3C6E7AE-7AED-4F8D-B5D0-F35E7F884FF3}">
      <dgm:prSet/>
      <dgm:spPr/>
      <dgm:t>
        <a:bodyPr/>
        <a:lstStyle/>
        <a:p>
          <a:pPr>
            <a:lnSpc>
              <a:spcPct val="100000"/>
            </a:lnSpc>
          </a:pPr>
          <a:endParaRPr lang="en-US"/>
        </a:p>
      </dgm:t>
    </dgm:pt>
    <dgm:pt modelId="{244F4464-CB9C-4B82-83DD-0FCF62C31F92}">
      <dgm:prSet custT="1"/>
      <dgm:spPr/>
      <dgm:t>
        <a:bodyPr/>
        <a:lstStyle/>
        <a:p>
          <a:pPr>
            <a:lnSpc>
              <a:spcPct val="100000"/>
            </a:lnSpc>
          </a:pPr>
          <a:r>
            <a:rPr lang="en-US" sz="1600" b="0" dirty="0">
              <a:latin typeface="Avenir LT 35 Light"/>
            </a:rPr>
            <a:t>Each institution can create their own application or utilize the ADEA application. </a:t>
          </a:r>
        </a:p>
        <a:p>
          <a:pPr>
            <a:lnSpc>
              <a:spcPct val="100000"/>
            </a:lnSpc>
          </a:pPr>
          <a:r>
            <a:rPr lang="en-US" sz="1600" b="0" dirty="0">
              <a:latin typeface="Avenir LT 35 Light"/>
            </a:rPr>
            <a:t>Application can be informative or competit</a:t>
          </a:r>
          <a:r>
            <a:rPr lang="en-US" sz="1600" b="1" dirty="0">
              <a:latin typeface="Avenir LT 35 Light"/>
            </a:rPr>
            <a:t>i</a:t>
          </a:r>
          <a:r>
            <a:rPr lang="en-US" sz="1600" b="0" dirty="0">
              <a:latin typeface="Avenir LT 35 Light"/>
            </a:rPr>
            <a:t>ve.</a:t>
          </a:r>
        </a:p>
      </dgm:t>
    </dgm:pt>
    <dgm:pt modelId="{8797FD96-B9EA-4AB0-BCF1-B59D366AF3C1}" type="sibTrans" cxnId="{75456D1B-85E4-4140-A24D-1C46DC85C74E}">
      <dgm:prSet/>
      <dgm:spPr/>
      <dgm:t>
        <a:bodyPr/>
        <a:lstStyle/>
        <a:p>
          <a:pPr>
            <a:lnSpc>
              <a:spcPct val="100000"/>
            </a:lnSpc>
          </a:pPr>
          <a:endParaRPr lang="en-US"/>
        </a:p>
      </dgm:t>
    </dgm:pt>
    <dgm:pt modelId="{5858AFFA-B945-4EAF-9536-8D45B7EE01EB}" type="parTrans" cxnId="{75456D1B-85E4-4140-A24D-1C46DC85C74E}">
      <dgm:prSet/>
      <dgm:spPr/>
      <dgm:t>
        <a:bodyPr/>
        <a:lstStyle/>
        <a:p>
          <a:endParaRPr lang="en-US"/>
        </a:p>
      </dgm:t>
    </dgm:pt>
    <dgm:pt modelId="{2BF372C5-3793-4A82-B33F-CDEBD943EC70}" type="pres">
      <dgm:prSet presAssocID="{85D7FA21-43EB-4887-8CB4-DE96AC009337}" presName="root" presStyleCnt="0">
        <dgm:presLayoutVars>
          <dgm:dir/>
          <dgm:resizeHandles val="exact"/>
        </dgm:presLayoutVars>
      </dgm:prSet>
      <dgm:spPr/>
    </dgm:pt>
    <dgm:pt modelId="{B05207AB-98B9-42B3-B367-713F612036E3}" type="pres">
      <dgm:prSet presAssocID="{85D7FA21-43EB-4887-8CB4-DE96AC009337}" presName="container" presStyleCnt="0">
        <dgm:presLayoutVars>
          <dgm:dir/>
          <dgm:resizeHandles val="exact"/>
        </dgm:presLayoutVars>
      </dgm:prSet>
      <dgm:spPr/>
    </dgm:pt>
    <dgm:pt modelId="{57FBF8AD-9267-4B94-A4A3-029284756820}" type="pres">
      <dgm:prSet presAssocID="{2D79F38A-2C37-49E9-9000-E0DC8C92D056}" presName="compNode" presStyleCnt="0"/>
      <dgm:spPr/>
    </dgm:pt>
    <dgm:pt modelId="{3DFCBEEF-E8E6-47D9-8024-A9CED440299B}" type="pres">
      <dgm:prSet presAssocID="{2D79F38A-2C37-49E9-9000-E0DC8C92D056}" presName="iconBgRect" presStyleLbl="bgShp" presStyleIdx="0" presStyleCnt="4" custLinFactNeighborX="16933" custLinFactNeighborY="3896"/>
      <dgm:spPr/>
    </dgm:pt>
    <dgm:pt modelId="{5ECBC0F2-14E5-4792-A831-0704EEB9F0C3}" type="pres">
      <dgm:prSet presAssocID="{2D79F38A-2C37-49E9-9000-E0DC8C92D056}" presName="iconRect" presStyleLbl="node1" presStyleIdx="0" presStyleCnt="4" custLinFactNeighborX="12719" custLinFactNeighborY="972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21D8531B-4123-4103-AB31-560BCBF9C887}" type="pres">
      <dgm:prSet presAssocID="{2D79F38A-2C37-49E9-9000-E0DC8C92D056}" presName="spaceRect" presStyleCnt="0"/>
      <dgm:spPr/>
    </dgm:pt>
    <dgm:pt modelId="{E548A407-0BE1-465E-AE21-5DCF5873C308}" type="pres">
      <dgm:prSet presAssocID="{2D79F38A-2C37-49E9-9000-E0DC8C92D056}" presName="textRect" presStyleLbl="revTx" presStyleIdx="0" presStyleCnt="4" custScaleX="102142" custScaleY="178671" custLinFactNeighborX="1077" custLinFactNeighborY="1369">
        <dgm:presLayoutVars>
          <dgm:chMax val="1"/>
          <dgm:chPref val="1"/>
        </dgm:presLayoutVars>
      </dgm:prSet>
      <dgm:spPr/>
    </dgm:pt>
    <dgm:pt modelId="{0B0CA0FE-BCDB-45DD-B148-9E557A6EEA90}" type="pres">
      <dgm:prSet presAssocID="{40AAC623-CF38-46B5-964B-11D3E6C40D5C}" presName="sibTrans" presStyleLbl="sibTrans2D1" presStyleIdx="0" presStyleCnt="0"/>
      <dgm:spPr/>
    </dgm:pt>
    <dgm:pt modelId="{759867E6-73DC-47A3-ADD4-65BECD66D739}" type="pres">
      <dgm:prSet presAssocID="{BC24F674-D6E9-47CE-B6DC-F671A68A85C6}" presName="compNode" presStyleCnt="0"/>
      <dgm:spPr/>
    </dgm:pt>
    <dgm:pt modelId="{86F68B18-0167-4576-A127-0FA730609FB3}" type="pres">
      <dgm:prSet presAssocID="{BC24F674-D6E9-47CE-B6DC-F671A68A85C6}" presName="iconBgRect" presStyleLbl="bgShp" presStyleIdx="1" presStyleCnt="4"/>
      <dgm:spPr/>
    </dgm:pt>
    <dgm:pt modelId="{1B290263-2F38-46FF-96E4-C2AAB33B759F}" type="pres">
      <dgm:prSet presAssocID="{BC24F674-D6E9-47CE-B6DC-F671A68A85C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BB3587D-CB7E-406C-8968-9651FD07E6EF}" type="pres">
      <dgm:prSet presAssocID="{BC24F674-D6E9-47CE-B6DC-F671A68A85C6}" presName="spaceRect" presStyleCnt="0"/>
      <dgm:spPr/>
    </dgm:pt>
    <dgm:pt modelId="{DB2EE422-AA2B-4B06-8372-F46BAF03F9AB}" type="pres">
      <dgm:prSet presAssocID="{BC24F674-D6E9-47CE-B6DC-F671A68A85C6}" presName="textRect" presStyleLbl="revTx" presStyleIdx="1" presStyleCnt="4" custScaleX="116493" custScaleY="189772" custLinFactNeighborX="6433" custLinFactNeighborY="8148">
        <dgm:presLayoutVars>
          <dgm:chMax val="1"/>
          <dgm:chPref val="1"/>
        </dgm:presLayoutVars>
      </dgm:prSet>
      <dgm:spPr/>
    </dgm:pt>
    <dgm:pt modelId="{BBDBD13D-2620-4EA9-885F-A97B555D8ECC}" type="pres">
      <dgm:prSet presAssocID="{159DBCF0-542C-4753-B2CA-939F31D34BAA}" presName="sibTrans" presStyleLbl="sibTrans2D1" presStyleIdx="0" presStyleCnt="0"/>
      <dgm:spPr/>
    </dgm:pt>
    <dgm:pt modelId="{54A1AC68-6F58-4903-82D1-191C0634FB04}" type="pres">
      <dgm:prSet presAssocID="{F213FA30-B83D-440A-ACB1-F8D890E46369}" presName="compNode" presStyleCnt="0"/>
      <dgm:spPr/>
    </dgm:pt>
    <dgm:pt modelId="{3F3C6359-A3E0-4B71-9CBB-224A8C89D900}" type="pres">
      <dgm:prSet presAssocID="{F213FA30-B83D-440A-ACB1-F8D890E46369}" presName="iconBgRect" presStyleLbl="bgShp" presStyleIdx="2" presStyleCnt="4"/>
      <dgm:spPr/>
    </dgm:pt>
    <dgm:pt modelId="{B5AEF0DF-F519-403A-B1D2-3DE9F4421952}" type="pres">
      <dgm:prSet presAssocID="{F213FA30-B83D-440A-ACB1-F8D890E4636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425A6BF7-FCCD-4B82-8B32-EBF8B0090E58}" type="pres">
      <dgm:prSet presAssocID="{F213FA30-B83D-440A-ACB1-F8D890E46369}" presName="spaceRect" presStyleCnt="0"/>
      <dgm:spPr/>
    </dgm:pt>
    <dgm:pt modelId="{2AFA539F-30A3-4119-A0D4-928B6DC19AAB}" type="pres">
      <dgm:prSet presAssocID="{F213FA30-B83D-440A-ACB1-F8D890E46369}" presName="textRect" presStyleLbl="revTx" presStyleIdx="2" presStyleCnt="4" custScaleX="113571" custScaleY="199665" custLinFactNeighborX="1077" custLinFactNeighborY="-6795">
        <dgm:presLayoutVars>
          <dgm:chMax val="1"/>
          <dgm:chPref val="1"/>
        </dgm:presLayoutVars>
      </dgm:prSet>
      <dgm:spPr/>
    </dgm:pt>
    <dgm:pt modelId="{24A1B278-A4E9-4B14-AC8F-0AF387446DBF}" type="pres">
      <dgm:prSet presAssocID="{821B4AAE-93E7-465F-9043-408017F269BF}" presName="sibTrans" presStyleLbl="sibTrans2D1" presStyleIdx="0" presStyleCnt="0"/>
      <dgm:spPr/>
    </dgm:pt>
    <dgm:pt modelId="{8B6E2CFE-F662-436E-9A3D-A945C97FB94F}" type="pres">
      <dgm:prSet presAssocID="{244F4464-CB9C-4B82-83DD-0FCF62C31F92}" presName="compNode" presStyleCnt="0"/>
      <dgm:spPr/>
    </dgm:pt>
    <dgm:pt modelId="{0E34F4CD-E17C-48BF-A35D-476A328C3412}" type="pres">
      <dgm:prSet presAssocID="{244F4464-CB9C-4B82-83DD-0FCF62C31F92}" presName="iconBgRect" presStyleLbl="bgShp" presStyleIdx="3" presStyleCnt="4" custLinFactNeighborX="-13575" custLinFactNeighborY="5175"/>
      <dgm:spPr/>
    </dgm:pt>
    <dgm:pt modelId="{8EC771B1-C789-4489-A78D-4CCCEEB28842}" type="pres">
      <dgm:prSet presAssocID="{244F4464-CB9C-4B82-83DD-0FCF62C31F92}" presName="iconRect" presStyleLbl="node1" presStyleIdx="3" presStyleCnt="4" custLinFactNeighborX="-23611" custLinFactNeighborY="8716"/>
      <dgm:spPr>
        <a:blipFill>
          <a:blip xmlns:r="http://schemas.openxmlformats.org/officeDocument/2006/relationships" r:embed="rId7">
            <a:lum bright="70000" contrast="-70000"/>
            <a:extLst>
              <a:ext uri="{96DAC541-7B7A-43D3-8B79-37D633B846F1}">
                <asvg:svgBlip xmlns:asvg="http://schemas.microsoft.com/office/drawing/2016/SVG/main" r:embed="rId8"/>
              </a:ext>
            </a:extLst>
          </a:blip>
          <a:srcRect/>
          <a:stretch>
            <a:fillRect/>
          </a:stretch>
        </a:blipFill>
        <a:ln>
          <a:solidFill>
            <a:schemeClr val="bg1"/>
          </a:solidFill>
        </a:ln>
      </dgm:spPr>
      <dgm:extLst>
        <a:ext uri="{E40237B7-FDA0-4F09-8148-C483321AD2D9}">
          <dgm14:cNvPr xmlns:dgm14="http://schemas.microsoft.com/office/drawing/2010/diagram" id="0" name="" descr="Pencil"/>
        </a:ext>
      </dgm:extLst>
    </dgm:pt>
    <dgm:pt modelId="{DF8D37AF-86D8-4BCB-95DD-1D2D30492588}" type="pres">
      <dgm:prSet presAssocID="{244F4464-CB9C-4B82-83DD-0FCF62C31F92}" presName="spaceRect" presStyleCnt="0"/>
      <dgm:spPr/>
    </dgm:pt>
    <dgm:pt modelId="{9771902D-F3FF-43CB-B3AF-440D58411AA3}" type="pres">
      <dgm:prSet presAssocID="{244F4464-CB9C-4B82-83DD-0FCF62C31F92}" presName="textRect" presStyleLbl="revTx" presStyleIdx="3" presStyleCnt="4" custScaleX="111800" custScaleY="194471" custLinFactNeighborX="-6783" custLinFactNeighborY="-4198">
        <dgm:presLayoutVars>
          <dgm:chMax val="1"/>
          <dgm:chPref val="1"/>
        </dgm:presLayoutVars>
      </dgm:prSet>
      <dgm:spPr/>
    </dgm:pt>
  </dgm:ptLst>
  <dgm:cxnLst>
    <dgm:cxn modelId="{75456D1B-85E4-4140-A24D-1C46DC85C74E}" srcId="{85D7FA21-43EB-4887-8CB4-DE96AC009337}" destId="{244F4464-CB9C-4B82-83DD-0FCF62C31F92}" srcOrd="3" destOrd="0" parTransId="{5858AFFA-B945-4EAF-9536-8D45B7EE01EB}" sibTransId="{8797FD96-B9EA-4AB0-BCF1-B59D366AF3C1}"/>
    <dgm:cxn modelId="{256BC93F-1EF9-4845-A2BF-3E6D5F44281C}" type="presOf" srcId="{2D79F38A-2C37-49E9-9000-E0DC8C92D056}" destId="{E548A407-0BE1-465E-AE21-5DCF5873C308}" srcOrd="0" destOrd="0" presId="urn:microsoft.com/office/officeart/2018/2/layout/IconCircleList"/>
    <dgm:cxn modelId="{81C3E56C-2D2A-4D12-9D3D-A89185B7B886}" type="presOf" srcId="{244F4464-CB9C-4B82-83DD-0FCF62C31F92}" destId="{9771902D-F3FF-43CB-B3AF-440D58411AA3}" srcOrd="0" destOrd="0" presId="urn:microsoft.com/office/officeart/2018/2/layout/IconCircleList"/>
    <dgm:cxn modelId="{8C584F6E-7EA2-4E8E-AD0D-E3E8C2A0EB04}" srcId="{85D7FA21-43EB-4887-8CB4-DE96AC009337}" destId="{BC24F674-D6E9-47CE-B6DC-F671A68A85C6}" srcOrd="1" destOrd="0" parTransId="{CF144536-7FF2-4FB8-9CCB-6F9A265275BA}" sibTransId="{159DBCF0-542C-4753-B2CA-939F31D34BAA}"/>
    <dgm:cxn modelId="{2B392A4F-3498-46D0-ACDA-86984D0A8210}" type="presOf" srcId="{F213FA30-B83D-440A-ACB1-F8D890E46369}" destId="{2AFA539F-30A3-4119-A0D4-928B6DC19AAB}" srcOrd="0" destOrd="0" presId="urn:microsoft.com/office/officeart/2018/2/layout/IconCircleList"/>
    <dgm:cxn modelId="{8304029B-56A8-4A48-992B-55BAC95D3E9D}" type="presOf" srcId="{821B4AAE-93E7-465F-9043-408017F269BF}" destId="{24A1B278-A4E9-4B14-AC8F-0AF387446DBF}" srcOrd="0" destOrd="0" presId="urn:microsoft.com/office/officeart/2018/2/layout/IconCircleList"/>
    <dgm:cxn modelId="{C3C6E7AE-7AED-4F8D-B5D0-F35E7F884FF3}" srcId="{85D7FA21-43EB-4887-8CB4-DE96AC009337}" destId="{F213FA30-B83D-440A-ACB1-F8D890E46369}" srcOrd="2" destOrd="0" parTransId="{79213B72-EEFA-4E1E-8272-B182849189EE}" sibTransId="{821B4AAE-93E7-465F-9043-408017F269BF}"/>
    <dgm:cxn modelId="{FBB0F8B6-9EE4-402A-8D4A-C83917853C91}" type="presOf" srcId="{85D7FA21-43EB-4887-8CB4-DE96AC009337}" destId="{2BF372C5-3793-4A82-B33F-CDEBD943EC70}" srcOrd="0" destOrd="0" presId="urn:microsoft.com/office/officeart/2018/2/layout/IconCircleList"/>
    <dgm:cxn modelId="{DFD9D5C7-B3B3-4E58-9C26-F457ADFA085F}" srcId="{85D7FA21-43EB-4887-8CB4-DE96AC009337}" destId="{2D79F38A-2C37-49E9-9000-E0DC8C92D056}" srcOrd="0" destOrd="0" parTransId="{747EAE89-E853-40B8-BB96-33B658C624A2}" sibTransId="{40AAC623-CF38-46B5-964B-11D3E6C40D5C}"/>
    <dgm:cxn modelId="{957868CB-D17B-451E-BC4B-26FBD3F708D6}" type="presOf" srcId="{159DBCF0-542C-4753-B2CA-939F31D34BAA}" destId="{BBDBD13D-2620-4EA9-885F-A97B555D8ECC}" srcOrd="0" destOrd="0" presId="urn:microsoft.com/office/officeart/2018/2/layout/IconCircleList"/>
    <dgm:cxn modelId="{455406D6-1351-48CA-918B-C7E2165AFEA2}" type="presOf" srcId="{BC24F674-D6E9-47CE-B6DC-F671A68A85C6}" destId="{DB2EE422-AA2B-4B06-8372-F46BAF03F9AB}" srcOrd="0" destOrd="0" presId="urn:microsoft.com/office/officeart/2018/2/layout/IconCircleList"/>
    <dgm:cxn modelId="{4B4596F9-A8A1-4339-BCD4-FFEF0FBB2EB6}" type="presOf" srcId="{40AAC623-CF38-46B5-964B-11D3E6C40D5C}" destId="{0B0CA0FE-BCDB-45DD-B148-9E557A6EEA90}" srcOrd="0" destOrd="0" presId="urn:microsoft.com/office/officeart/2018/2/layout/IconCircleList"/>
    <dgm:cxn modelId="{34E1BF60-DC69-4CC7-8091-1F5CE76E69D3}" type="presParOf" srcId="{2BF372C5-3793-4A82-B33F-CDEBD943EC70}" destId="{B05207AB-98B9-42B3-B367-713F612036E3}" srcOrd="0" destOrd="0" presId="urn:microsoft.com/office/officeart/2018/2/layout/IconCircleList"/>
    <dgm:cxn modelId="{BD160D33-7359-47FD-BD06-42BAAA7A10E4}" type="presParOf" srcId="{B05207AB-98B9-42B3-B367-713F612036E3}" destId="{57FBF8AD-9267-4B94-A4A3-029284756820}" srcOrd="0" destOrd="0" presId="urn:microsoft.com/office/officeart/2018/2/layout/IconCircleList"/>
    <dgm:cxn modelId="{C5BF90CC-7FD6-4342-987E-1C519B388560}" type="presParOf" srcId="{57FBF8AD-9267-4B94-A4A3-029284756820}" destId="{3DFCBEEF-E8E6-47D9-8024-A9CED440299B}" srcOrd="0" destOrd="0" presId="urn:microsoft.com/office/officeart/2018/2/layout/IconCircleList"/>
    <dgm:cxn modelId="{44000DAB-2D90-4F52-899F-5162EEDED113}" type="presParOf" srcId="{57FBF8AD-9267-4B94-A4A3-029284756820}" destId="{5ECBC0F2-14E5-4792-A831-0704EEB9F0C3}" srcOrd="1" destOrd="0" presId="urn:microsoft.com/office/officeart/2018/2/layout/IconCircleList"/>
    <dgm:cxn modelId="{52082FD4-6364-44C1-8395-13142DAB605B}" type="presParOf" srcId="{57FBF8AD-9267-4B94-A4A3-029284756820}" destId="{21D8531B-4123-4103-AB31-560BCBF9C887}" srcOrd="2" destOrd="0" presId="urn:microsoft.com/office/officeart/2018/2/layout/IconCircleList"/>
    <dgm:cxn modelId="{4DFF68BF-DD7A-4EE1-AC79-4084DC9D3C53}" type="presParOf" srcId="{57FBF8AD-9267-4B94-A4A3-029284756820}" destId="{E548A407-0BE1-465E-AE21-5DCF5873C308}" srcOrd="3" destOrd="0" presId="urn:microsoft.com/office/officeart/2018/2/layout/IconCircleList"/>
    <dgm:cxn modelId="{266A0955-FA84-4019-B77B-00A3CBC529A0}" type="presParOf" srcId="{B05207AB-98B9-42B3-B367-713F612036E3}" destId="{0B0CA0FE-BCDB-45DD-B148-9E557A6EEA90}" srcOrd="1" destOrd="0" presId="urn:microsoft.com/office/officeart/2018/2/layout/IconCircleList"/>
    <dgm:cxn modelId="{8BB59A64-BD10-45C3-99CF-205BC0DF8A2D}" type="presParOf" srcId="{B05207AB-98B9-42B3-B367-713F612036E3}" destId="{759867E6-73DC-47A3-ADD4-65BECD66D739}" srcOrd="2" destOrd="0" presId="urn:microsoft.com/office/officeart/2018/2/layout/IconCircleList"/>
    <dgm:cxn modelId="{C4C03EBC-3B33-407C-86B1-999DC08664C5}" type="presParOf" srcId="{759867E6-73DC-47A3-ADD4-65BECD66D739}" destId="{86F68B18-0167-4576-A127-0FA730609FB3}" srcOrd="0" destOrd="0" presId="urn:microsoft.com/office/officeart/2018/2/layout/IconCircleList"/>
    <dgm:cxn modelId="{F4F60CE0-ACB4-4102-AFA3-02C9DD78B6FA}" type="presParOf" srcId="{759867E6-73DC-47A3-ADD4-65BECD66D739}" destId="{1B290263-2F38-46FF-96E4-C2AAB33B759F}" srcOrd="1" destOrd="0" presId="urn:microsoft.com/office/officeart/2018/2/layout/IconCircleList"/>
    <dgm:cxn modelId="{E65CF987-ADE8-43DF-9BD4-BE294935C91C}" type="presParOf" srcId="{759867E6-73DC-47A3-ADD4-65BECD66D739}" destId="{EBB3587D-CB7E-406C-8968-9651FD07E6EF}" srcOrd="2" destOrd="0" presId="urn:microsoft.com/office/officeart/2018/2/layout/IconCircleList"/>
    <dgm:cxn modelId="{74929018-7F96-41CE-8AE5-913522930BD7}" type="presParOf" srcId="{759867E6-73DC-47A3-ADD4-65BECD66D739}" destId="{DB2EE422-AA2B-4B06-8372-F46BAF03F9AB}" srcOrd="3" destOrd="0" presId="urn:microsoft.com/office/officeart/2018/2/layout/IconCircleList"/>
    <dgm:cxn modelId="{84114012-FE39-4513-8714-B48F5411BD54}" type="presParOf" srcId="{B05207AB-98B9-42B3-B367-713F612036E3}" destId="{BBDBD13D-2620-4EA9-885F-A97B555D8ECC}" srcOrd="3" destOrd="0" presId="urn:microsoft.com/office/officeart/2018/2/layout/IconCircleList"/>
    <dgm:cxn modelId="{BDA33F70-9A30-428E-BA46-8BFF4365B1D9}" type="presParOf" srcId="{B05207AB-98B9-42B3-B367-713F612036E3}" destId="{54A1AC68-6F58-4903-82D1-191C0634FB04}" srcOrd="4" destOrd="0" presId="urn:microsoft.com/office/officeart/2018/2/layout/IconCircleList"/>
    <dgm:cxn modelId="{506A331F-C00E-4F46-AB6A-DE0670D7A6D6}" type="presParOf" srcId="{54A1AC68-6F58-4903-82D1-191C0634FB04}" destId="{3F3C6359-A3E0-4B71-9CBB-224A8C89D900}" srcOrd="0" destOrd="0" presId="urn:microsoft.com/office/officeart/2018/2/layout/IconCircleList"/>
    <dgm:cxn modelId="{71BDA160-EE9E-4FB0-9CC8-51C4DB253252}" type="presParOf" srcId="{54A1AC68-6F58-4903-82D1-191C0634FB04}" destId="{B5AEF0DF-F519-403A-B1D2-3DE9F4421952}" srcOrd="1" destOrd="0" presId="urn:microsoft.com/office/officeart/2018/2/layout/IconCircleList"/>
    <dgm:cxn modelId="{4DD00A32-80D3-49DC-800C-0E8A1B64A6A3}" type="presParOf" srcId="{54A1AC68-6F58-4903-82D1-191C0634FB04}" destId="{425A6BF7-FCCD-4B82-8B32-EBF8B0090E58}" srcOrd="2" destOrd="0" presId="urn:microsoft.com/office/officeart/2018/2/layout/IconCircleList"/>
    <dgm:cxn modelId="{D8A7B025-0E3D-4DE9-8017-8084208FC320}" type="presParOf" srcId="{54A1AC68-6F58-4903-82D1-191C0634FB04}" destId="{2AFA539F-30A3-4119-A0D4-928B6DC19AAB}" srcOrd="3" destOrd="0" presId="urn:microsoft.com/office/officeart/2018/2/layout/IconCircleList"/>
    <dgm:cxn modelId="{4D184751-D276-4C7D-97B3-62E924CF423F}" type="presParOf" srcId="{B05207AB-98B9-42B3-B367-713F612036E3}" destId="{24A1B278-A4E9-4B14-AC8F-0AF387446DBF}" srcOrd="5" destOrd="0" presId="urn:microsoft.com/office/officeart/2018/2/layout/IconCircleList"/>
    <dgm:cxn modelId="{0CDCE0F0-6B17-4BD8-A7A6-D22D9D14E146}" type="presParOf" srcId="{B05207AB-98B9-42B3-B367-713F612036E3}" destId="{8B6E2CFE-F662-436E-9A3D-A945C97FB94F}" srcOrd="6" destOrd="0" presId="urn:microsoft.com/office/officeart/2018/2/layout/IconCircleList"/>
    <dgm:cxn modelId="{19271D1B-C3F1-4CA0-933B-611A0E25C6B3}" type="presParOf" srcId="{8B6E2CFE-F662-436E-9A3D-A945C97FB94F}" destId="{0E34F4CD-E17C-48BF-A35D-476A328C3412}" srcOrd="0" destOrd="0" presId="urn:microsoft.com/office/officeart/2018/2/layout/IconCircleList"/>
    <dgm:cxn modelId="{1A91C2BA-7D4A-43FC-BB73-D440965C44C0}" type="presParOf" srcId="{8B6E2CFE-F662-436E-9A3D-A945C97FB94F}" destId="{8EC771B1-C789-4489-A78D-4CCCEEB28842}" srcOrd="1" destOrd="0" presId="urn:microsoft.com/office/officeart/2018/2/layout/IconCircleList"/>
    <dgm:cxn modelId="{9C96C661-7FF5-4F6A-987B-1021F4AB0FE1}" type="presParOf" srcId="{8B6E2CFE-F662-436E-9A3D-A945C97FB94F}" destId="{DF8D37AF-86D8-4BCB-95DD-1D2D30492588}" srcOrd="2" destOrd="0" presId="urn:microsoft.com/office/officeart/2018/2/layout/IconCircleList"/>
    <dgm:cxn modelId="{93DBDD1F-88DB-4C29-9023-D263DB98A405}" type="presParOf" srcId="{8B6E2CFE-F662-436E-9A3D-A945C97FB94F}" destId="{9771902D-F3FF-43CB-B3AF-440D58411AA3}"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107B03-CC44-4FB6-A585-9A3AC4E9ED13}"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B51BC85C-918E-4BB5-99B5-E0B1C9AC9AED}">
      <dgm:prSet custT="1"/>
      <dgm:spPr>
        <a:solidFill>
          <a:srgbClr val="008EB0"/>
        </a:solidFill>
      </dgm:spPr>
      <dgm:t>
        <a:bodyPr/>
        <a:lstStyle/>
        <a:p>
          <a:r>
            <a:rPr lang="en-US" sz="1800" b="1" dirty="0">
              <a:latin typeface="Avenir LT 35 Light"/>
            </a:rPr>
            <a:t>ADCFP Action Plan</a:t>
          </a:r>
        </a:p>
      </dgm:t>
    </dgm:pt>
    <dgm:pt modelId="{750FD1F8-CE10-43EB-9C2F-F05408F5B0FB}" type="parTrans" cxnId="{5A2819A1-47E6-4A62-92F5-0A472B4AC04C}">
      <dgm:prSet/>
      <dgm:spPr/>
      <dgm:t>
        <a:bodyPr/>
        <a:lstStyle/>
        <a:p>
          <a:endParaRPr lang="en-US"/>
        </a:p>
      </dgm:t>
    </dgm:pt>
    <dgm:pt modelId="{FF9FEDB9-D516-42C2-9AD5-70F1DB19C896}" type="sibTrans" cxnId="{5A2819A1-47E6-4A62-92F5-0A472B4AC04C}">
      <dgm:prSet/>
      <dgm:spPr/>
      <dgm:t>
        <a:bodyPr/>
        <a:lstStyle/>
        <a:p>
          <a:endParaRPr lang="en-US"/>
        </a:p>
      </dgm:t>
    </dgm:pt>
    <dgm:pt modelId="{E1664317-4321-4A59-9A1D-5847A7DB89ED}">
      <dgm:prSet custT="1"/>
      <dgm:spPr>
        <a:solidFill>
          <a:srgbClr val="008EB0"/>
        </a:solidFill>
      </dgm:spPr>
      <dgm:t>
        <a:bodyPr/>
        <a:lstStyle/>
        <a:p>
          <a:r>
            <a:rPr lang="en-US" sz="1800" b="1" dirty="0">
              <a:latin typeface="Avenir LT 35 Light"/>
            </a:rPr>
            <a:t>Bi-monthly collaboration meetings between fellow and mentor </a:t>
          </a:r>
        </a:p>
      </dgm:t>
    </dgm:pt>
    <dgm:pt modelId="{8958B0E9-78AB-43C8-A7BE-ECF64BFD38BE}" type="parTrans" cxnId="{782A24FD-BA71-492A-8FBB-C66052F66F23}">
      <dgm:prSet/>
      <dgm:spPr/>
      <dgm:t>
        <a:bodyPr/>
        <a:lstStyle/>
        <a:p>
          <a:endParaRPr lang="en-US"/>
        </a:p>
      </dgm:t>
    </dgm:pt>
    <dgm:pt modelId="{8BC8D956-D2E7-42F7-A861-FA013AC3E4E2}" type="sibTrans" cxnId="{782A24FD-BA71-492A-8FBB-C66052F66F23}">
      <dgm:prSet/>
      <dgm:spPr/>
      <dgm:t>
        <a:bodyPr/>
        <a:lstStyle/>
        <a:p>
          <a:endParaRPr lang="en-US"/>
        </a:p>
      </dgm:t>
    </dgm:pt>
    <dgm:pt modelId="{ED6CEC9A-EE72-4B6B-8EEE-BEAB4847C305}">
      <dgm:prSet custT="1"/>
      <dgm:spPr>
        <a:solidFill>
          <a:srgbClr val="008EB0"/>
        </a:solidFill>
      </dgm:spPr>
      <dgm:t>
        <a:bodyPr/>
        <a:lstStyle/>
        <a:p>
          <a:r>
            <a:rPr lang="en-US" sz="1800" b="1" dirty="0">
              <a:latin typeface="Avenir LT 35 Light"/>
            </a:rPr>
            <a:t>Career Reflection Essays (2)-at beginning and at conclusion.</a:t>
          </a:r>
        </a:p>
      </dgm:t>
    </dgm:pt>
    <dgm:pt modelId="{AF34BF21-B9FC-4EE0-8202-9C91986138D0}" type="parTrans" cxnId="{3C6F0AF2-A723-4EE6-BE73-0EB1B5AE3253}">
      <dgm:prSet/>
      <dgm:spPr/>
      <dgm:t>
        <a:bodyPr/>
        <a:lstStyle/>
        <a:p>
          <a:endParaRPr lang="en-US"/>
        </a:p>
      </dgm:t>
    </dgm:pt>
    <dgm:pt modelId="{147E5ED8-9EF2-4BBD-B403-5BB32AAFDAF6}" type="sibTrans" cxnId="{3C6F0AF2-A723-4EE6-BE73-0EB1B5AE3253}">
      <dgm:prSet/>
      <dgm:spPr/>
      <dgm:t>
        <a:bodyPr/>
        <a:lstStyle/>
        <a:p>
          <a:endParaRPr lang="en-US"/>
        </a:p>
      </dgm:t>
    </dgm:pt>
    <dgm:pt modelId="{C93FEE9E-17E0-4E24-9BD7-CF8D6624BD70}">
      <dgm:prSet custT="1"/>
      <dgm:spPr>
        <a:solidFill>
          <a:srgbClr val="008EB0"/>
        </a:solidFill>
      </dgm:spPr>
      <dgm:t>
        <a:bodyPr/>
        <a:lstStyle/>
        <a:p>
          <a:r>
            <a:rPr lang="en-US" sz="1800" b="1" dirty="0">
              <a:latin typeface="Avenir LT 35 Light"/>
            </a:rPr>
            <a:t>Faculty/administrator interviews</a:t>
          </a:r>
        </a:p>
      </dgm:t>
    </dgm:pt>
    <dgm:pt modelId="{F9D955CD-D69E-47CF-B6FF-8FE2A6EDA542}" type="parTrans" cxnId="{0507B606-D251-4470-A5F8-05AF2D23B0D2}">
      <dgm:prSet/>
      <dgm:spPr/>
      <dgm:t>
        <a:bodyPr/>
        <a:lstStyle/>
        <a:p>
          <a:endParaRPr lang="en-US"/>
        </a:p>
      </dgm:t>
    </dgm:pt>
    <dgm:pt modelId="{22F029B8-143A-42DB-915A-5686ECDFE1B4}" type="sibTrans" cxnId="{0507B606-D251-4470-A5F8-05AF2D23B0D2}">
      <dgm:prSet/>
      <dgm:spPr/>
      <dgm:t>
        <a:bodyPr/>
        <a:lstStyle/>
        <a:p>
          <a:endParaRPr lang="en-US"/>
        </a:p>
      </dgm:t>
    </dgm:pt>
    <dgm:pt modelId="{21146F57-39DC-4783-A978-EB94952A20BC}">
      <dgm:prSet custT="1"/>
      <dgm:spPr>
        <a:solidFill>
          <a:srgbClr val="008EB0"/>
        </a:solidFill>
      </dgm:spPr>
      <dgm:t>
        <a:bodyPr/>
        <a:lstStyle/>
        <a:p>
          <a:r>
            <a:rPr lang="en-US" sz="1800" b="1" dirty="0">
              <a:latin typeface="Avenir LT 35 Light"/>
            </a:rPr>
            <a:t>Teaching practicum</a:t>
          </a:r>
        </a:p>
      </dgm:t>
    </dgm:pt>
    <dgm:pt modelId="{AC5D94D2-BCC2-4B47-B370-19C96EA232D6}" type="parTrans" cxnId="{4E681C38-A9F9-418F-99D3-BFF30F3EC687}">
      <dgm:prSet/>
      <dgm:spPr/>
      <dgm:t>
        <a:bodyPr/>
        <a:lstStyle/>
        <a:p>
          <a:endParaRPr lang="en-US"/>
        </a:p>
      </dgm:t>
    </dgm:pt>
    <dgm:pt modelId="{040AB7B0-3FDC-4C29-9BAC-19A081DA9035}" type="sibTrans" cxnId="{4E681C38-A9F9-418F-99D3-BFF30F3EC687}">
      <dgm:prSet/>
      <dgm:spPr/>
      <dgm:t>
        <a:bodyPr/>
        <a:lstStyle/>
        <a:p>
          <a:endParaRPr lang="en-US"/>
        </a:p>
      </dgm:t>
    </dgm:pt>
    <dgm:pt modelId="{E026EBEE-231A-4118-9B92-4301BB91CD66}">
      <dgm:prSet custT="1"/>
      <dgm:spPr>
        <a:solidFill>
          <a:srgbClr val="008EB0"/>
        </a:solidFill>
      </dgm:spPr>
      <dgm:t>
        <a:bodyPr/>
        <a:lstStyle/>
        <a:p>
          <a:r>
            <a:rPr lang="en-US" sz="1800" b="1" dirty="0">
              <a:latin typeface="Avenir LT 35 Light"/>
            </a:rPr>
            <a:t>Research practicum </a:t>
          </a:r>
        </a:p>
      </dgm:t>
    </dgm:pt>
    <dgm:pt modelId="{B90A5695-C247-48B7-8CE8-0409F23EB612}" type="parTrans" cxnId="{9DA02AA9-2360-49E8-B5A0-D784F1BF2555}">
      <dgm:prSet/>
      <dgm:spPr/>
      <dgm:t>
        <a:bodyPr/>
        <a:lstStyle/>
        <a:p>
          <a:endParaRPr lang="en-US"/>
        </a:p>
      </dgm:t>
    </dgm:pt>
    <dgm:pt modelId="{E0F3317F-81A1-49CB-A668-FA2A963003E3}" type="sibTrans" cxnId="{9DA02AA9-2360-49E8-B5A0-D784F1BF2555}">
      <dgm:prSet/>
      <dgm:spPr/>
      <dgm:t>
        <a:bodyPr/>
        <a:lstStyle/>
        <a:p>
          <a:endParaRPr lang="en-US"/>
        </a:p>
      </dgm:t>
    </dgm:pt>
    <dgm:pt modelId="{0311410C-4033-4008-A66E-6F8D48D62779}">
      <dgm:prSet custT="1"/>
      <dgm:spPr>
        <a:solidFill>
          <a:srgbClr val="008EB0"/>
        </a:solidFill>
      </dgm:spPr>
      <dgm:t>
        <a:bodyPr/>
        <a:lstStyle/>
        <a:p>
          <a:r>
            <a:rPr lang="en-US" sz="1800" b="1" dirty="0">
              <a:latin typeface="Avenir LT 35 Light"/>
            </a:rPr>
            <a:t>Poster presentation</a:t>
          </a:r>
        </a:p>
      </dgm:t>
    </dgm:pt>
    <dgm:pt modelId="{AFD9DA02-2F94-43D3-AA3C-F01F656F5CFC}" type="parTrans" cxnId="{6F055193-3484-4951-84BF-A48608CC21A3}">
      <dgm:prSet/>
      <dgm:spPr/>
      <dgm:t>
        <a:bodyPr/>
        <a:lstStyle/>
        <a:p>
          <a:endParaRPr lang="en-US"/>
        </a:p>
      </dgm:t>
    </dgm:pt>
    <dgm:pt modelId="{DB7274FA-2CFD-4A61-A2EC-D167CA2AB686}" type="sibTrans" cxnId="{6F055193-3484-4951-84BF-A48608CC21A3}">
      <dgm:prSet/>
      <dgm:spPr/>
      <dgm:t>
        <a:bodyPr/>
        <a:lstStyle/>
        <a:p>
          <a:endParaRPr lang="en-US"/>
        </a:p>
      </dgm:t>
    </dgm:pt>
    <dgm:pt modelId="{EAF5C3D3-A7EC-473C-A5FD-B9F2B486381F}">
      <dgm:prSet custT="1"/>
      <dgm:spPr>
        <a:solidFill>
          <a:srgbClr val="008EB0"/>
        </a:solidFill>
      </dgm:spPr>
      <dgm:t>
        <a:bodyPr/>
        <a:lstStyle/>
        <a:p>
          <a:r>
            <a:rPr lang="en-US" sz="1800" b="1" dirty="0">
              <a:latin typeface="Avenir LT 35 Light"/>
            </a:rPr>
            <a:t>ADCFP Final Portfolio </a:t>
          </a:r>
        </a:p>
      </dgm:t>
    </dgm:pt>
    <dgm:pt modelId="{F76BF407-D621-49F3-BB01-A44767E85D67}" type="parTrans" cxnId="{DC400A45-B55C-46A4-9B59-8B8A6F9A142D}">
      <dgm:prSet/>
      <dgm:spPr/>
      <dgm:t>
        <a:bodyPr/>
        <a:lstStyle/>
        <a:p>
          <a:endParaRPr lang="en-US"/>
        </a:p>
      </dgm:t>
    </dgm:pt>
    <dgm:pt modelId="{D054F9B8-E4FC-4EE7-8AD4-E4580A4A8B4C}" type="sibTrans" cxnId="{DC400A45-B55C-46A4-9B59-8B8A6F9A142D}">
      <dgm:prSet/>
      <dgm:spPr/>
      <dgm:t>
        <a:bodyPr/>
        <a:lstStyle/>
        <a:p>
          <a:endParaRPr lang="en-US"/>
        </a:p>
      </dgm:t>
    </dgm:pt>
    <dgm:pt modelId="{590B24DF-64B1-4685-A853-E181FA790FA3}" type="pres">
      <dgm:prSet presAssocID="{12107B03-CC44-4FB6-A585-9A3AC4E9ED13}" presName="diagram" presStyleCnt="0">
        <dgm:presLayoutVars>
          <dgm:dir/>
          <dgm:resizeHandles val="exact"/>
        </dgm:presLayoutVars>
      </dgm:prSet>
      <dgm:spPr/>
    </dgm:pt>
    <dgm:pt modelId="{27929B9B-7EFE-4FAB-8F65-FB115E4DDB7D}" type="pres">
      <dgm:prSet presAssocID="{B51BC85C-918E-4BB5-99B5-E0B1C9AC9AED}" presName="node" presStyleLbl="node1" presStyleIdx="0" presStyleCnt="8">
        <dgm:presLayoutVars>
          <dgm:bulletEnabled val="1"/>
        </dgm:presLayoutVars>
      </dgm:prSet>
      <dgm:spPr/>
    </dgm:pt>
    <dgm:pt modelId="{F2A4ACA1-9F2B-49C2-A54E-B6E85EB51C7C}" type="pres">
      <dgm:prSet presAssocID="{FF9FEDB9-D516-42C2-9AD5-70F1DB19C896}" presName="sibTrans" presStyleCnt="0"/>
      <dgm:spPr/>
    </dgm:pt>
    <dgm:pt modelId="{7B1C983E-A0BB-42F2-8B0B-88940FEBCC97}" type="pres">
      <dgm:prSet presAssocID="{E1664317-4321-4A59-9A1D-5847A7DB89ED}" presName="node" presStyleLbl="node1" presStyleIdx="1" presStyleCnt="8">
        <dgm:presLayoutVars>
          <dgm:bulletEnabled val="1"/>
        </dgm:presLayoutVars>
      </dgm:prSet>
      <dgm:spPr/>
    </dgm:pt>
    <dgm:pt modelId="{39F461AE-3B8E-4A58-9D2A-DD5F96FB2C7F}" type="pres">
      <dgm:prSet presAssocID="{8BC8D956-D2E7-42F7-A861-FA013AC3E4E2}" presName="sibTrans" presStyleCnt="0"/>
      <dgm:spPr/>
    </dgm:pt>
    <dgm:pt modelId="{3E03F475-8333-458D-B8A8-D59B09E043AE}" type="pres">
      <dgm:prSet presAssocID="{ED6CEC9A-EE72-4B6B-8EEE-BEAB4847C305}" presName="node" presStyleLbl="node1" presStyleIdx="2" presStyleCnt="8">
        <dgm:presLayoutVars>
          <dgm:bulletEnabled val="1"/>
        </dgm:presLayoutVars>
      </dgm:prSet>
      <dgm:spPr/>
    </dgm:pt>
    <dgm:pt modelId="{6F3FB25D-D81D-4565-A93C-0B78C55146AC}" type="pres">
      <dgm:prSet presAssocID="{147E5ED8-9EF2-4BBD-B403-5BB32AAFDAF6}" presName="sibTrans" presStyleCnt="0"/>
      <dgm:spPr/>
    </dgm:pt>
    <dgm:pt modelId="{44396158-8C2F-44DE-B484-AAA927FD5B58}" type="pres">
      <dgm:prSet presAssocID="{C93FEE9E-17E0-4E24-9BD7-CF8D6624BD70}" presName="node" presStyleLbl="node1" presStyleIdx="3" presStyleCnt="8">
        <dgm:presLayoutVars>
          <dgm:bulletEnabled val="1"/>
        </dgm:presLayoutVars>
      </dgm:prSet>
      <dgm:spPr/>
    </dgm:pt>
    <dgm:pt modelId="{F90CA94C-D487-4053-9123-6B4B186B719A}" type="pres">
      <dgm:prSet presAssocID="{22F029B8-143A-42DB-915A-5686ECDFE1B4}" presName="sibTrans" presStyleCnt="0"/>
      <dgm:spPr/>
    </dgm:pt>
    <dgm:pt modelId="{BDF54900-7142-4E90-BE11-32BAE6C17A18}" type="pres">
      <dgm:prSet presAssocID="{21146F57-39DC-4783-A978-EB94952A20BC}" presName="node" presStyleLbl="node1" presStyleIdx="4" presStyleCnt="8">
        <dgm:presLayoutVars>
          <dgm:bulletEnabled val="1"/>
        </dgm:presLayoutVars>
      </dgm:prSet>
      <dgm:spPr/>
    </dgm:pt>
    <dgm:pt modelId="{559F1060-5416-4087-8E59-25DA6B35F912}" type="pres">
      <dgm:prSet presAssocID="{040AB7B0-3FDC-4C29-9BAC-19A081DA9035}" presName="sibTrans" presStyleCnt="0"/>
      <dgm:spPr/>
    </dgm:pt>
    <dgm:pt modelId="{67974021-2E9A-467E-98FD-2452474C0DEF}" type="pres">
      <dgm:prSet presAssocID="{E026EBEE-231A-4118-9B92-4301BB91CD66}" presName="node" presStyleLbl="node1" presStyleIdx="5" presStyleCnt="8">
        <dgm:presLayoutVars>
          <dgm:bulletEnabled val="1"/>
        </dgm:presLayoutVars>
      </dgm:prSet>
      <dgm:spPr/>
    </dgm:pt>
    <dgm:pt modelId="{D55583E0-B726-49D3-A873-B27F6EE80504}" type="pres">
      <dgm:prSet presAssocID="{E0F3317F-81A1-49CB-A668-FA2A963003E3}" presName="sibTrans" presStyleCnt="0"/>
      <dgm:spPr/>
    </dgm:pt>
    <dgm:pt modelId="{053B5729-0502-4952-AC27-23C11113266E}" type="pres">
      <dgm:prSet presAssocID="{0311410C-4033-4008-A66E-6F8D48D62779}" presName="node" presStyleLbl="node1" presStyleIdx="6" presStyleCnt="8">
        <dgm:presLayoutVars>
          <dgm:bulletEnabled val="1"/>
        </dgm:presLayoutVars>
      </dgm:prSet>
      <dgm:spPr/>
    </dgm:pt>
    <dgm:pt modelId="{0676C054-A515-40BA-B867-95E0F464DBCB}" type="pres">
      <dgm:prSet presAssocID="{DB7274FA-2CFD-4A61-A2EC-D167CA2AB686}" presName="sibTrans" presStyleCnt="0"/>
      <dgm:spPr/>
    </dgm:pt>
    <dgm:pt modelId="{F856751D-FEB9-4ECE-BA9D-D21F628E6D29}" type="pres">
      <dgm:prSet presAssocID="{EAF5C3D3-A7EC-473C-A5FD-B9F2B486381F}" presName="node" presStyleLbl="node1" presStyleIdx="7" presStyleCnt="8">
        <dgm:presLayoutVars>
          <dgm:bulletEnabled val="1"/>
        </dgm:presLayoutVars>
      </dgm:prSet>
      <dgm:spPr/>
    </dgm:pt>
  </dgm:ptLst>
  <dgm:cxnLst>
    <dgm:cxn modelId="{0507B606-D251-4470-A5F8-05AF2D23B0D2}" srcId="{12107B03-CC44-4FB6-A585-9A3AC4E9ED13}" destId="{C93FEE9E-17E0-4E24-9BD7-CF8D6624BD70}" srcOrd="3" destOrd="0" parTransId="{F9D955CD-D69E-47CF-B6FF-8FE2A6EDA542}" sibTransId="{22F029B8-143A-42DB-915A-5686ECDFE1B4}"/>
    <dgm:cxn modelId="{AA732717-6EA4-40DB-9FF3-A87D5B05551F}" type="presOf" srcId="{B51BC85C-918E-4BB5-99B5-E0B1C9AC9AED}" destId="{27929B9B-7EFE-4FAB-8F65-FB115E4DDB7D}" srcOrd="0" destOrd="0" presId="urn:microsoft.com/office/officeart/2005/8/layout/default"/>
    <dgm:cxn modelId="{C892CA17-6A20-41CE-96B1-0100BFD9A85F}" type="presOf" srcId="{12107B03-CC44-4FB6-A585-9A3AC4E9ED13}" destId="{590B24DF-64B1-4685-A853-E181FA790FA3}" srcOrd="0" destOrd="0" presId="urn:microsoft.com/office/officeart/2005/8/layout/default"/>
    <dgm:cxn modelId="{98CDAD32-7074-44E0-BD2E-58841FB81B43}" type="presOf" srcId="{C93FEE9E-17E0-4E24-9BD7-CF8D6624BD70}" destId="{44396158-8C2F-44DE-B484-AAA927FD5B58}" srcOrd="0" destOrd="0" presId="urn:microsoft.com/office/officeart/2005/8/layout/default"/>
    <dgm:cxn modelId="{47D30E36-E36F-4E17-A545-472E30ACDD58}" type="presOf" srcId="{E026EBEE-231A-4118-9B92-4301BB91CD66}" destId="{67974021-2E9A-467E-98FD-2452474C0DEF}" srcOrd="0" destOrd="0" presId="urn:microsoft.com/office/officeart/2005/8/layout/default"/>
    <dgm:cxn modelId="{4E681C38-A9F9-418F-99D3-BFF30F3EC687}" srcId="{12107B03-CC44-4FB6-A585-9A3AC4E9ED13}" destId="{21146F57-39DC-4783-A978-EB94952A20BC}" srcOrd="4" destOrd="0" parTransId="{AC5D94D2-BCC2-4B47-B370-19C96EA232D6}" sibTransId="{040AB7B0-3FDC-4C29-9BAC-19A081DA9035}"/>
    <dgm:cxn modelId="{DC400A45-B55C-46A4-9B59-8B8A6F9A142D}" srcId="{12107B03-CC44-4FB6-A585-9A3AC4E9ED13}" destId="{EAF5C3D3-A7EC-473C-A5FD-B9F2B486381F}" srcOrd="7" destOrd="0" parTransId="{F76BF407-D621-49F3-BB01-A44767E85D67}" sibTransId="{D054F9B8-E4FC-4EE7-8AD4-E4580A4A8B4C}"/>
    <dgm:cxn modelId="{6047846E-BF7A-47D1-B870-90EAE1848FC6}" type="presOf" srcId="{EAF5C3D3-A7EC-473C-A5FD-B9F2B486381F}" destId="{F856751D-FEB9-4ECE-BA9D-D21F628E6D29}" srcOrd="0" destOrd="0" presId="urn:microsoft.com/office/officeart/2005/8/layout/default"/>
    <dgm:cxn modelId="{946FD38F-495B-4094-A32D-87CA52F6D313}" type="presOf" srcId="{E1664317-4321-4A59-9A1D-5847A7DB89ED}" destId="{7B1C983E-A0BB-42F2-8B0B-88940FEBCC97}" srcOrd="0" destOrd="0" presId="urn:microsoft.com/office/officeart/2005/8/layout/default"/>
    <dgm:cxn modelId="{6F055193-3484-4951-84BF-A48608CC21A3}" srcId="{12107B03-CC44-4FB6-A585-9A3AC4E9ED13}" destId="{0311410C-4033-4008-A66E-6F8D48D62779}" srcOrd="6" destOrd="0" parTransId="{AFD9DA02-2F94-43D3-AA3C-F01F656F5CFC}" sibTransId="{DB7274FA-2CFD-4A61-A2EC-D167CA2AB686}"/>
    <dgm:cxn modelId="{5A2819A1-47E6-4A62-92F5-0A472B4AC04C}" srcId="{12107B03-CC44-4FB6-A585-9A3AC4E9ED13}" destId="{B51BC85C-918E-4BB5-99B5-E0B1C9AC9AED}" srcOrd="0" destOrd="0" parTransId="{750FD1F8-CE10-43EB-9C2F-F05408F5B0FB}" sibTransId="{FF9FEDB9-D516-42C2-9AD5-70F1DB19C896}"/>
    <dgm:cxn modelId="{9DA02AA9-2360-49E8-B5A0-D784F1BF2555}" srcId="{12107B03-CC44-4FB6-A585-9A3AC4E9ED13}" destId="{E026EBEE-231A-4118-9B92-4301BB91CD66}" srcOrd="5" destOrd="0" parTransId="{B90A5695-C247-48B7-8CE8-0409F23EB612}" sibTransId="{E0F3317F-81A1-49CB-A668-FA2A963003E3}"/>
    <dgm:cxn modelId="{DB5051B1-DFA1-4083-AABE-C23237AA83F0}" type="presOf" srcId="{21146F57-39DC-4783-A978-EB94952A20BC}" destId="{BDF54900-7142-4E90-BE11-32BAE6C17A18}" srcOrd="0" destOrd="0" presId="urn:microsoft.com/office/officeart/2005/8/layout/default"/>
    <dgm:cxn modelId="{D31669B5-BC80-447E-86F7-BC267C7D6DBF}" type="presOf" srcId="{ED6CEC9A-EE72-4B6B-8EEE-BEAB4847C305}" destId="{3E03F475-8333-458D-B8A8-D59B09E043AE}" srcOrd="0" destOrd="0" presId="urn:microsoft.com/office/officeart/2005/8/layout/default"/>
    <dgm:cxn modelId="{C0D435B8-3655-4972-BE12-C39DFA9E5F32}" type="presOf" srcId="{0311410C-4033-4008-A66E-6F8D48D62779}" destId="{053B5729-0502-4952-AC27-23C11113266E}" srcOrd="0" destOrd="0" presId="urn:microsoft.com/office/officeart/2005/8/layout/default"/>
    <dgm:cxn modelId="{3C6F0AF2-A723-4EE6-BE73-0EB1B5AE3253}" srcId="{12107B03-CC44-4FB6-A585-9A3AC4E9ED13}" destId="{ED6CEC9A-EE72-4B6B-8EEE-BEAB4847C305}" srcOrd="2" destOrd="0" parTransId="{AF34BF21-B9FC-4EE0-8202-9C91986138D0}" sibTransId="{147E5ED8-9EF2-4BBD-B403-5BB32AAFDAF6}"/>
    <dgm:cxn modelId="{782A24FD-BA71-492A-8FBB-C66052F66F23}" srcId="{12107B03-CC44-4FB6-A585-9A3AC4E9ED13}" destId="{E1664317-4321-4A59-9A1D-5847A7DB89ED}" srcOrd="1" destOrd="0" parTransId="{8958B0E9-78AB-43C8-A7BE-ECF64BFD38BE}" sibTransId="{8BC8D956-D2E7-42F7-A861-FA013AC3E4E2}"/>
    <dgm:cxn modelId="{2301B4DB-49A6-4D22-8EFC-29AE02C43E3F}" type="presParOf" srcId="{590B24DF-64B1-4685-A853-E181FA790FA3}" destId="{27929B9B-7EFE-4FAB-8F65-FB115E4DDB7D}" srcOrd="0" destOrd="0" presId="urn:microsoft.com/office/officeart/2005/8/layout/default"/>
    <dgm:cxn modelId="{536693C0-E188-4717-A701-FF05CAC4782F}" type="presParOf" srcId="{590B24DF-64B1-4685-A853-E181FA790FA3}" destId="{F2A4ACA1-9F2B-49C2-A54E-B6E85EB51C7C}" srcOrd="1" destOrd="0" presId="urn:microsoft.com/office/officeart/2005/8/layout/default"/>
    <dgm:cxn modelId="{7CD9FC85-D746-45A0-A0F7-CD9027C6B964}" type="presParOf" srcId="{590B24DF-64B1-4685-A853-E181FA790FA3}" destId="{7B1C983E-A0BB-42F2-8B0B-88940FEBCC97}" srcOrd="2" destOrd="0" presId="urn:microsoft.com/office/officeart/2005/8/layout/default"/>
    <dgm:cxn modelId="{92107D53-A608-47CD-96C7-05910FD66509}" type="presParOf" srcId="{590B24DF-64B1-4685-A853-E181FA790FA3}" destId="{39F461AE-3B8E-4A58-9D2A-DD5F96FB2C7F}" srcOrd="3" destOrd="0" presId="urn:microsoft.com/office/officeart/2005/8/layout/default"/>
    <dgm:cxn modelId="{ED9FB6B2-9B0C-438A-A671-901444F35643}" type="presParOf" srcId="{590B24DF-64B1-4685-A853-E181FA790FA3}" destId="{3E03F475-8333-458D-B8A8-D59B09E043AE}" srcOrd="4" destOrd="0" presId="urn:microsoft.com/office/officeart/2005/8/layout/default"/>
    <dgm:cxn modelId="{FB72294A-3AD7-44B6-973E-3260D55405C3}" type="presParOf" srcId="{590B24DF-64B1-4685-A853-E181FA790FA3}" destId="{6F3FB25D-D81D-4565-A93C-0B78C55146AC}" srcOrd="5" destOrd="0" presId="urn:microsoft.com/office/officeart/2005/8/layout/default"/>
    <dgm:cxn modelId="{3A5647F3-61CA-46C3-AFAE-74140B3B89F7}" type="presParOf" srcId="{590B24DF-64B1-4685-A853-E181FA790FA3}" destId="{44396158-8C2F-44DE-B484-AAA927FD5B58}" srcOrd="6" destOrd="0" presId="urn:microsoft.com/office/officeart/2005/8/layout/default"/>
    <dgm:cxn modelId="{1FF776EA-42DB-4C98-A767-C910668AE72C}" type="presParOf" srcId="{590B24DF-64B1-4685-A853-E181FA790FA3}" destId="{F90CA94C-D487-4053-9123-6B4B186B719A}" srcOrd="7" destOrd="0" presId="urn:microsoft.com/office/officeart/2005/8/layout/default"/>
    <dgm:cxn modelId="{D1FF6198-926D-49A1-906E-ED2AF94E8C01}" type="presParOf" srcId="{590B24DF-64B1-4685-A853-E181FA790FA3}" destId="{BDF54900-7142-4E90-BE11-32BAE6C17A18}" srcOrd="8" destOrd="0" presId="urn:microsoft.com/office/officeart/2005/8/layout/default"/>
    <dgm:cxn modelId="{E79E5A57-B1CC-44E7-A11C-72019E205191}" type="presParOf" srcId="{590B24DF-64B1-4685-A853-E181FA790FA3}" destId="{559F1060-5416-4087-8E59-25DA6B35F912}" srcOrd="9" destOrd="0" presId="urn:microsoft.com/office/officeart/2005/8/layout/default"/>
    <dgm:cxn modelId="{2C42DE5E-E1F6-4602-A31B-B933C4E006FE}" type="presParOf" srcId="{590B24DF-64B1-4685-A853-E181FA790FA3}" destId="{67974021-2E9A-467E-98FD-2452474C0DEF}" srcOrd="10" destOrd="0" presId="urn:microsoft.com/office/officeart/2005/8/layout/default"/>
    <dgm:cxn modelId="{78455541-3A25-481D-B1AB-485674EB3244}" type="presParOf" srcId="{590B24DF-64B1-4685-A853-E181FA790FA3}" destId="{D55583E0-B726-49D3-A873-B27F6EE80504}" srcOrd="11" destOrd="0" presId="urn:microsoft.com/office/officeart/2005/8/layout/default"/>
    <dgm:cxn modelId="{0DB0DBF3-A362-4230-83A2-080CC9EAEAE3}" type="presParOf" srcId="{590B24DF-64B1-4685-A853-E181FA790FA3}" destId="{053B5729-0502-4952-AC27-23C11113266E}" srcOrd="12" destOrd="0" presId="urn:microsoft.com/office/officeart/2005/8/layout/default"/>
    <dgm:cxn modelId="{ED61B3C6-54D4-4C79-96B9-2FC926DD964C}" type="presParOf" srcId="{590B24DF-64B1-4685-A853-E181FA790FA3}" destId="{0676C054-A515-40BA-B867-95E0F464DBCB}" srcOrd="13" destOrd="0" presId="urn:microsoft.com/office/officeart/2005/8/layout/default"/>
    <dgm:cxn modelId="{7960F854-B6E8-4F74-BA7A-F4A69A986BA5}" type="presParOf" srcId="{590B24DF-64B1-4685-A853-E181FA790FA3}" destId="{F856751D-FEB9-4ECE-BA9D-D21F628E6D29}" srcOrd="14" destOrd="0" presId="urn:microsoft.com/office/officeart/2005/8/layout/default"/>
  </dgm:cxnLst>
  <dgm:bg>
    <a:solidFill>
      <a:schemeClr val="bg1">
        <a:alpha val="49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2D4A2-53A3-4B14-9273-439F1A3F1249}">
      <dsp:nvSpPr>
        <dsp:cNvPr id="0" name=""/>
        <dsp:cNvSpPr/>
      </dsp:nvSpPr>
      <dsp:spPr>
        <a:xfrm rot="16200000">
          <a:off x="472" y="455140"/>
          <a:ext cx="3657711" cy="3657711"/>
        </a:xfrm>
        <a:prstGeom prst="downArrow">
          <a:avLst>
            <a:gd name="adj1" fmla="val 50000"/>
            <a:gd name="adj2" fmla="val 35000"/>
          </a:avLst>
        </a:prstGeom>
        <a:solidFill>
          <a:srgbClr val="008EB0">
            <a:alpha val="69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venir LT 35 Light" panose="020B0303020000020003"/>
            </a:rPr>
            <a:t>Dental/Allied Dental  Students</a:t>
          </a:r>
        </a:p>
      </dsp:txBody>
      <dsp:txXfrm rot="5400000">
        <a:off x="473" y="1369568"/>
        <a:ext cx="3017612" cy="1828855"/>
      </dsp:txXfrm>
    </dsp:sp>
    <dsp:sp modelId="{8F12FBC1-3B10-4F03-BF33-C8AD554C6234}">
      <dsp:nvSpPr>
        <dsp:cNvPr id="0" name=""/>
        <dsp:cNvSpPr/>
      </dsp:nvSpPr>
      <dsp:spPr>
        <a:xfrm rot="5400000">
          <a:off x="3885615" y="455140"/>
          <a:ext cx="3657711" cy="3657711"/>
        </a:xfrm>
        <a:prstGeom prst="downArrow">
          <a:avLst>
            <a:gd name="adj1" fmla="val 50000"/>
            <a:gd name="adj2" fmla="val 35000"/>
          </a:avLst>
        </a:prstGeom>
        <a:solidFill>
          <a:srgbClr val="008EB0">
            <a:alpha val="69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venir LT 35 Light" panose="020B0303020000020003"/>
            </a:rPr>
            <a:t>Faculty  Mentor</a:t>
          </a:r>
        </a:p>
      </dsp:txBody>
      <dsp:txXfrm rot="-5400000">
        <a:off x="4525715" y="1369568"/>
        <a:ext cx="3017612" cy="1828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CBEEF-E8E6-47D9-8024-A9CED440299B}">
      <dsp:nvSpPr>
        <dsp:cNvPr id="0" name=""/>
        <dsp:cNvSpPr/>
      </dsp:nvSpPr>
      <dsp:spPr>
        <a:xfrm>
          <a:off x="262614" y="526716"/>
          <a:ext cx="1034472" cy="103447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BC0F2-14E5-4792-A831-0704EEB9F0C3}">
      <dsp:nvSpPr>
        <dsp:cNvPr id="0" name=""/>
        <dsp:cNvSpPr/>
      </dsp:nvSpPr>
      <dsp:spPr>
        <a:xfrm>
          <a:off x="380999" y="762002"/>
          <a:ext cx="599994" cy="5999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48A407-0BE1-465E-AE21-5DCF5873C308}">
      <dsp:nvSpPr>
        <dsp:cNvPr id="0" name=""/>
        <dsp:cNvSpPr/>
      </dsp:nvSpPr>
      <dsp:spPr>
        <a:xfrm>
          <a:off x="1343738" y="93660"/>
          <a:ext cx="2490630" cy="1848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venir LT 35 Light"/>
            </a:rPr>
            <a:t>ADCFP activity is generally from May-December. Student works on Final Project until the submission for the March ADEA Annual Session and Exhibition.</a:t>
          </a:r>
        </a:p>
      </dsp:txBody>
      <dsp:txXfrm>
        <a:off x="1343738" y="93660"/>
        <a:ext cx="2490630" cy="1848302"/>
      </dsp:txXfrm>
    </dsp:sp>
    <dsp:sp modelId="{86F68B18-0167-4576-A127-0FA730609FB3}">
      <dsp:nvSpPr>
        <dsp:cNvPr id="0" name=""/>
        <dsp:cNvSpPr/>
      </dsp:nvSpPr>
      <dsp:spPr>
        <a:xfrm>
          <a:off x="4232980" y="486413"/>
          <a:ext cx="1034472" cy="103447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290263-2F38-46FF-96E4-C2AAB33B759F}">
      <dsp:nvSpPr>
        <dsp:cNvPr id="0" name=""/>
        <dsp:cNvSpPr/>
      </dsp:nvSpPr>
      <dsp:spPr>
        <a:xfrm>
          <a:off x="4450219" y="703652"/>
          <a:ext cx="599994" cy="5999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2EE422-AA2B-4B06-8372-F46BAF03F9AB}">
      <dsp:nvSpPr>
        <dsp:cNvPr id="0" name=""/>
        <dsp:cNvSpPr/>
      </dsp:nvSpPr>
      <dsp:spPr>
        <a:xfrm>
          <a:off x="5444904" y="106368"/>
          <a:ext cx="2840564" cy="1963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venir LT 35 Light"/>
            </a:rPr>
            <a:t>Any students or residents in pre-doctoral dentistry, allied dental students, and advanced education who are interested in learning about academic careers in dentistry such as teaching or research.</a:t>
          </a:r>
        </a:p>
      </dsp:txBody>
      <dsp:txXfrm>
        <a:off x="5444904" y="106368"/>
        <a:ext cx="2840564" cy="1963139"/>
      </dsp:txXfrm>
    </dsp:sp>
    <dsp:sp modelId="{3F3C6359-A3E0-4B71-9CBB-224A8C89D900}">
      <dsp:nvSpPr>
        <dsp:cNvPr id="0" name=""/>
        <dsp:cNvSpPr/>
      </dsp:nvSpPr>
      <dsp:spPr>
        <a:xfrm>
          <a:off x="87447" y="3334906"/>
          <a:ext cx="1034472" cy="103447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AEF0DF-F519-403A-B1D2-3DE9F4421952}">
      <dsp:nvSpPr>
        <dsp:cNvPr id="0" name=""/>
        <dsp:cNvSpPr/>
      </dsp:nvSpPr>
      <dsp:spPr>
        <a:xfrm>
          <a:off x="304686" y="3552145"/>
          <a:ext cx="599994" cy="5999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FA539F-30A3-4119-A0D4-928B6DC19AAB}">
      <dsp:nvSpPr>
        <dsp:cNvPr id="0" name=""/>
        <dsp:cNvSpPr/>
      </dsp:nvSpPr>
      <dsp:spPr>
        <a:xfrm>
          <a:off x="1204396" y="2749110"/>
          <a:ext cx="2769314" cy="2065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venir LT 35 Light"/>
            </a:rPr>
            <a:t>Students should identify their research interest in either a Teaching Track (Educational/Clinical Research) or Biomedical/Basic Science Research Track.</a:t>
          </a:r>
        </a:p>
      </dsp:txBody>
      <dsp:txXfrm>
        <a:off x="1204396" y="2749110"/>
        <a:ext cx="2769314" cy="2065479"/>
      </dsp:txXfrm>
    </dsp:sp>
    <dsp:sp modelId="{0E34F4CD-E17C-48BF-A35D-476A328C3412}">
      <dsp:nvSpPr>
        <dsp:cNvPr id="0" name=""/>
        <dsp:cNvSpPr/>
      </dsp:nvSpPr>
      <dsp:spPr>
        <a:xfrm>
          <a:off x="4231892" y="3388440"/>
          <a:ext cx="1034472" cy="103447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C771B1-C789-4489-A78D-4CCCEEB28842}">
      <dsp:nvSpPr>
        <dsp:cNvPr id="0" name=""/>
        <dsp:cNvSpPr/>
      </dsp:nvSpPr>
      <dsp:spPr>
        <a:xfrm>
          <a:off x="4447896" y="3604441"/>
          <a:ext cx="599994" cy="599994"/>
        </a:xfrm>
        <a:prstGeom prst="rect">
          <a:avLst/>
        </a:prstGeom>
        <a:blipFill>
          <a:blip xmlns:r="http://schemas.openxmlformats.org/officeDocument/2006/relationships" r:embed="rId7">
            <a:lum bright="70000" contrast="-70000"/>
            <a:extLst>
              <a:ext uri="{96DAC541-7B7A-43D3-8B79-37D633B846F1}">
                <asvg:svgBlip xmlns:asvg="http://schemas.microsoft.com/office/drawing/2016/SVG/main" r:embed="rId8"/>
              </a:ext>
            </a:extLst>
          </a:blip>
          <a:srcRect/>
          <a:stretch>
            <a:fillRect/>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9771902D-F3FF-43CB-B3AF-440D58411AA3}">
      <dsp:nvSpPr>
        <dsp:cNvPr id="0" name=""/>
        <dsp:cNvSpPr/>
      </dsp:nvSpPr>
      <dsp:spPr>
        <a:xfrm>
          <a:off x="5319205" y="2802841"/>
          <a:ext cx="2726130" cy="2011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Avenir LT 35 Light"/>
            </a:rPr>
            <a:t>Each institution can create their own application or utilize the ADEA application. </a:t>
          </a:r>
        </a:p>
        <a:p>
          <a:pPr marL="0" lvl="0" indent="0" algn="l" defTabSz="711200">
            <a:lnSpc>
              <a:spcPct val="100000"/>
            </a:lnSpc>
            <a:spcBef>
              <a:spcPct val="0"/>
            </a:spcBef>
            <a:spcAft>
              <a:spcPct val="35000"/>
            </a:spcAft>
            <a:buNone/>
          </a:pPr>
          <a:r>
            <a:rPr lang="en-US" sz="1600" b="0" kern="1200" dirty="0">
              <a:latin typeface="Avenir LT 35 Light"/>
            </a:rPr>
            <a:t>Application can be informative or competit</a:t>
          </a:r>
          <a:r>
            <a:rPr lang="en-US" sz="1600" b="1" kern="1200" dirty="0">
              <a:latin typeface="Avenir LT 35 Light"/>
            </a:rPr>
            <a:t>i</a:t>
          </a:r>
          <a:r>
            <a:rPr lang="en-US" sz="1600" b="0" kern="1200" dirty="0">
              <a:latin typeface="Avenir LT 35 Light"/>
            </a:rPr>
            <a:t>ve.</a:t>
          </a:r>
        </a:p>
      </dsp:txBody>
      <dsp:txXfrm>
        <a:off x="5319205" y="2802841"/>
        <a:ext cx="2726130" cy="20117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29B9B-7EFE-4FAB-8F65-FB115E4DDB7D}">
      <dsp:nvSpPr>
        <dsp:cNvPr id="0" name=""/>
        <dsp:cNvSpPr/>
      </dsp:nvSpPr>
      <dsp:spPr>
        <a:xfrm>
          <a:off x="210113" y="2520"/>
          <a:ext cx="2036906" cy="1222143"/>
        </a:xfrm>
        <a:prstGeom prst="rect">
          <a:avLst/>
        </a:prstGeom>
        <a:solidFill>
          <a:srgbClr val="008E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LT 35 Light"/>
            </a:rPr>
            <a:t>ADCFP Action Plan</a:t>
          </a:r>
        </a:p>
      </dsp:txBody>
      <dsp:txXfrm>
        <a:off x="210113" y="2520"/>
        <a:ext cx="2036906" cy="1222143"/>
      </dsp:txXfrm>
    </dsp:sp>
    <dsp:sp modelId="{7B1C983E-A0BB-42F2-8B0B-88940FEBCC97}">
      <dsp:nvSpPr>
        <dsp:cNvPr id="0" name=""/>
        <dsp:cNvSpPr/>
      </dsp:nvSpPr>
      <dsp:spPr>
        <a:xfrm>
          <a:off x="2450710" y="2520"/>
          <a:ext cx="2036906" cy="1222143"/>
        </a:xfrm>
        <a:prstGeom prst="rect">
          <a:avLst/>
        </a:prstGeom>
        <a:solidFill>
          <a:srgbClr val="008E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LT 35 Light"/>
            </a:rPr>
            <a:t>Bi-monthly collaboration meetings between fellow and mentor </a:t>
          </a:r>
        </a:p>
      </dsp:txBody>
      <dsp:txXfrm>
        <a:off x="2450710" y="2520"/>
        <a:ext cx="2036906" cy="1222143"/>
      </dsp:txXfrm>
    </dsp:sp>
    <dsp:sp modelId="{3E03F475-8333-458D-B8A8-D59B09E043AE}">
      <dsp:nvSpPr>
        <dsp:cNvPr id="0" name=""/>
        <dsp:cNvSpPr/>
      </dsp:nvSpPr>
      <dsp:spPr>
        <a:xfrm>
          <a:off x="210113" y="1428354"/>
          <a:ext cx="2036906" cy="1222143"/>
        </a:xfrm>
        <a:prstGeom prst="rect">
          <a:avLst/>
        </a:prstGeom>
        <a:solidFill>
          <a:srgbClr val="008E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LT 35 Light"/>
            </a:rPr>
            <a:t>Career Reflection Essays (2)-at beginning and at conclusion.</a:t>
          </a:r>
        </a:p>
      </dsp:txBody>
      <dsp:txXfrm>
        <a:off x="210113" y="1428354"/>
        <a:ext cx="2036906" cy="1222143"/>
      </dsp:txXfrm>
    </dsp:sp>
    <dsp:sp modelId="{44396158-8C2F-44DE-B484-AAA927FD5B58}">
      <dsp:nvSpPr>
        <dsp:cNvPr id="0" name=""/>
        <dsp:cNvSpPr/>
      </dsp:nvSpPr>
      <dsp:spPr>
        <a:xfrm>
          <a:off x="2450710" y="1428354"/>
          <a:ext cx="2036906" cy="1222143"/>
        </a:xfrm>
        <a:prstGeom prst="rect">
          <a:avLst/>
        </a:prstGeom>
        <a:solidFill>
          <a:srgbClr val="008E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LT 35 Light"/>
            </a:rPr>
            <a:t>Faculty/administrator interviews</a:t>
          </a:r>
        </a:p>
      </dsp:txBody>
      <dsp:txXfrm>
        <a:off x="2450710" y="1428354"/>
        <a:ext cx="2036906" cy="1222143"/>
      </dsp:txXfrm>
    </dsp:sp>
    <dsp:sp modelId="{BDF54900-7142-4E90-BE11-32BAE6C17A18}">
      <dsp:nvSpPr>
        <dsp:cNvPr id="0" name=""/>
        <dsp:cNvSpPr/>
      </dsp:nvSpPr>
      <dsp:spPr>
        <a:xfrm>
          <a:off x="210113" y="2854189"/>
          <a:ext cx="2036906" cy="1222143"/>
        </a:xfrm>
        <a:prstGeom prst="rect">
          <a:avLst/>
        </a:prstGeom>
        <a:solidFill>
          <a:srgbClr val="008E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LT 35 Light"/>
            </a:rPr>
            <a:t>Teaching practicum</a:t>
          </a:r>
        </a:p>
      </dsp:txBody>
      <dsp:txXfrm>
        <a:off x="210113" y="2854189"/>
        <a:ext cx="2036906" cy="1222143"/>
      </dsp:txXfrm>
    </dsp:sp>
    <dsp:sp modelId="{67974021-2E9A-467E-98FD-2452474C0DEF}">
      <dsp:nvSpPr>
        <dsp:cNvPr id="0" name=""/>
        <dsp:cNvSpPr/>
      </dsp:nvSpPr>
      <dsp:spPr>
        <a:xfrm>
          <a:off x="2450710" y="2854189"/>
          <a:ext cx="2036906" cy="1222143"/>
        </a:xfrm>
        <a:prstGeom prst="rect">
          <a:avLst/>
        </a:prstGeom>
        <a:solidFill>
          <a:srgbClr val="008E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LT 35 Light"/>
            </a:rPr>
            <a:t>Research practicum </a:t>
          </a:r>
        </a:p>
      </dsp:txBody>
      <dsp:txXfrm>
        <a:off x="2450710" y="2854189"/>
        <a:ext cx="2036906" cy="1222143"/>
      </dsp:txXfrm>
    </dsp:sp>
    <dsp:sp modelId="{053B5729-0502-4952-AC27-23C11113266E}">
      <dsp:nvSpPr>
        <dsp:cNvPr id="0" name=""/>
        <dsp:cNvSpPr/>
      </dsp:nvSpPr>
      <dsp:spPr>
        <a:xfrm>
          <a:off x="210113" y="4280023"/>
          <a:ext cx="2036906" cy="1222143"/>
        </a:xfrm>
        <a:prstGeom prst="rect">
          <a:avLst/>
        </a:prstGeom>
        <a:solidFill>
          <a:srgbClr val="008E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LT 35 Light"/>
            </a:rPr>
            <a:t>Poster presentation</a:t>
          </a:r>
        </a:p>
      </dsp:txBody>
      <dsp:txXfrm>
        <a:off x="210113" y="4280023"/>
        <a:ext cx="2036906" cy="1222143"/>
      </dsp:txXfrm>
    </dsp:sp>
    <dsp:sp modelId="{F856751D-FEB9-4ECE-BA9D-D21F628E6D29}">
      <dsp:nvSpPr>
        <dsp:cNvPr id="0" name=""/>
        <dsp:cNvSpPr/>
      </dsp:nvSpPr>
      <dsp:spPr>
        <a:xfrm>
          <a:off x="2450710" y="4280023"/>
          <a:ext cx="2036906" cy="1222143"/>
        </a:xfrm>
        <a:prstGeom prst="rect">
          <a:avLst/>
        </a:prstGeom>
        <a:solidFill>
          <a:srgbClr val="008EB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venir LT 35 Light"/>
            </a:rPr>
            <a:t>ADCFP Final Portfolio </a:t>
          </a:r>
        </a:p>
      </dsp:txBody>
      <dsp:txXfrm>
        <a:off x="2450710" y="4280023"/>
        <a:ext cx="2036906" cy="1222143"/>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B9CF6B-45D4-CA4A-875F-62FACC9D280B}" type="datetimeFigureOut">
              <a:rPr lang="en-US" smtClean="0"/>
              <a:t>4/14/2025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ED34C8-2243-6D47-ACA2-DCE468254D08}" type="slidenum">
              <a:rPr lang="en-US" smtClean="0"/>
              <a:t>‹#›</a:t>
            </a:fld>
            <a:endParaRPr lang="en-US"/>
          </a:p>
        </p:txBody>
      </p:sp>
    </p:spTree>
    <p:extLst>
      <p:ext uri="{BB962C8B-B14F-4D97-AF65-F5344CB8AC3E}">
        <p14:creationId xmlns:p14="http://schemas.microsoft.com/office/powerpoint/2010/main" val="20768159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ProfessionalDevelopment@adea.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This presentation reviews the </a:t>
            </a:r>
            <a:r>
              <a:rPr lang="en-US" sz="1800" dirty="0">
                <a:effectLst/>
                <a:latin typeface="Avenir LT 35 Light"/>
                <a:ea typeface="Calibri"/>
                <a:cs typeface="Times New Roman" panose="02020603050405020304" pitchFamily="18" charset="0"/>
              </a:rPr>
              <a:t>ADEA Academic Dental Careers Fellowship Program, also known as the </a:t>
            </a:r>
            <a:r>
              <a:rPr lang="en-US" sz="1800" dirty="0">
                <a:latin typeface="Avenir LT 35 Light"/>
                <a:ea typeface="Calibri"/>
                <a:cs typeface="Times New Roman" panose="02020603050405020304" pitchFamily="18" charset="0"/>
              </a:rPr>
              <a:t>ADEA </a:t>
            </a:r>
            <a:r>
              <a:rPr lang="en-US" sz="1800" dirty="0">
                <a:effectLst/>
                <a:latin typeface="Avenir LT 35 Light"/>
                <a:ea typeface="Calibri"/>
                <a:cs typeface="Times New Roman" panose="02020603050405020304" pitchFamily="18" charset="0"/>
              </a:rPr>
              <a:t>ADCFP.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venir LT 35 Light" panose="020B0303020000020003" pitchFamily="34" charset="0"/>
                <a:ea typeface="Calibri" panose="020F0502020204030204" pitchFamily="34" charset="0"/>
                <a:cs typeface="Times New Roman" panose="02020603050405020304" pitchFamily="18" charset="0"/>
              </a:rPr>
              <a:t>The purpose of this presentation is to give you a general understanding of the program and to perhaps spark your interest.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1</a:t>
            </a:fld>
            <a:endParaRPr lang="en-US"/>
          </a:p>
        </p:txBody>
      </p:sp>
    </p:spTree>
    <p:extLst>
      <p:ext uri="{BB962C8B-B14F-4D97-AF65-F5344CB8AC3E}">
        <p14:creationId xmlns:p14="http://schemas.microsoft.com/office/powerpoint/2010/main" val="245009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 this slide you can see some of the program components that have been utilized by ADCFP programs at oral health institutions around the country.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Fellow and Faculty Mentor pairs design their own unique experience utilizing these program components, they are welcome to choose any of these components or design their own.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ADEA recommends that </a:t>
            </a:r>
            <a:r>
              <a:rPr lang="en-US" sz="1200" b="1" u="sng" kern="1200" dirty="0">
                <a:solidFill>
                  <a:schemeClr val="tx1"/>
                </a:solidFill>
                <a:latin typeface="+mn-lt"/>
                <a:ea typeface="+mn-ea"/>
                <a:cs typeface="+mn-cs"/>
              </a:rPr>
              <a:t>at minimum </a:t>
            </a:r>
            <a:r>
              <a:rPr lang="en-US" sz="1200" b="0" u="sng" kern="1200" dirty="0">
                <a:solidFill>
                  <a:schemeClr val="tx1"/>
                </a:solidFill>
                <a:latin typeface="+mn-lt"/>
                <a:ea typeface="+mn-ea"/>
                <a:cs typeface="+mn-cs"/>
              </a:rPr>
              <a:t>each Student Fellow:</a:t>
            </a:r>
          </a:p>
          <a:p>
            <a:endParaRPr lang="en-US" sz="1200" b="0" u="sng" kern="1200" dirty="0">
              <a:solidFill>
                <a:schemeClr val="tx1"/>
              </a:solidFill>
              <a:latin typeface="+mn-lt"/>
              <a:ea typeface="+mn-ea"/>
              <a:cs typeface="+mn-cs"/>
            </a:endParaRPr>
          </a:p>
          <a:p>
            <a:pPr marL="171450" indent="-171450">
              <a:buFont typeface="Arial" panose="020B0604020202020204" pitchFamily="34" charset="0"/>
              <a:buChar char="•"/>
            </a:pPr>
            <a:r>
              <a:rPr lang="en-US" sz="1200" b="0" u="none" kern="1200" dirty="0">
                <a:solidFill>
                  <a:schemeClr val="tx1"/>
                </a:solidFill>
                <a:latin typeface="+mn-lt"/>
                <a:ea typeface="+mn-ea"/>
                <a:cs typeface="+mn-cs"/>
              </a:rPr>
              <a:t>Meets with their faculty mentor twice monthly, and that they </a:t>
            </a:r>
          </a:p>
          <a:p>
            <a:pPr marL="171450" indent="-171450">
              <a:buFont typeface="Arial" panose="020B0604020202020204" pitchFamily="34" charset="0"/>
              <a:buChar char="•"/>
            </a:pPr>
            <a:r>
              <a:rPr lang="en-US" sz="1200" b="0" u="none" kern="1200" dirty="0">
                <a:solidFill>
                  <a:schemeClr val="tx1"/>
                </a:solidFill>
                <a:latin typeface="+mn-lt"/>
                <a:ea typeface="+mn-ea"/>
                <a:cs typeface="+mn-cs"/>
              </a:rPr>
              <a:t>Completes their project </a:t>
            </a:r>
            <a:r>
              <a:rPr lang="en-US" sz="1200" b="0" i="1" u="none" kern="1200" dirty="0">
                <a:solidFill>
                  <a:schemeClr val="tx1"/>
                </a:solidFill>
                <a:latin typeface="+mn-lt"/>
                <a:ea typeface="+mn-ea"/>
                <a:cs typeface="+mn-cs"/>
              </a:rPr>
              <a:t>Action Plan </a:t>
            </a:r>
            <a:r>
              <a:rPr lang="en-US" sz="1200" b="0" i="0" u="none" kern="1200" dirty="0">
                <a:solidFill>
                  <a:schemeClr val="tx1"/>
                </a:solidFill>
                <a:latin typeface="+mn-lt"/>
                <a:ea typeface="+mn-ea"/>
                <a:cs typeface="+mn-cs"/>
              </a:rPr>
              <a:t>early in the course of the program, most often by May, to ensure that the goals and outcomes are clearly defined at the start of the program.  </a:t>
            </a:r>
          </a:p>
          <a:p>
            <a:pPr marL="171450" indent="-171450">
              <a:buFont typeface="Arial" panose="020B0604020202020204" pitchFamily="34" charset="0"/>
              <a:buChar char="•"/>
            </a:pPr>
            <a:r>
              <a:rPr lang="en-US" sz="1200" b="0" i="0" u="none" kern="1200" dirty="0">
                <a:solidFill>
                  <a:schemeClr val="tx1"/>
                </a:solidFill>
                <a:latin typeface="+mn-lt"/>
                <a:ea typeface="+mn-ea"/>
                <a:cs typeface="+mn-cs"/>
              </a:rPr>
              <a:t>ADEA recommends the inclusion of reflection papers as a component in the program, and  that each student completes a scholarly research project.</a:t>
            </a:r>
          </a:p>
          <a:p>
            <a:endParaRPr lang="en-US" sz="1200" b="0" i="0" u="none" kern="1200" dirty="0">
              <a:solidFill>
                <a:schemeClr val="tx1"/>
              </a:solidFill>
              <a:latin typeface="+mn-lt"/>
              <a:ea typeface="+mn-ea"/>
              <a:cs typeface="+mn-cs"/>
            </a:endParaRPr>
          </a:p>
          <a:p>
            <a:r>
              <a:rPr lang="en-US" sz="1200" b="0" i="0" u="none" kern="1200" dirty="0">
                <a:solidFill>
                  <a:schemeClr val="tx1"/>
                </a:solidFill>
                <a:latin typeface="+mn-lt"/>
                <a:ea typeface="+mn-ea"/>
                <a:cs typeface="+mn-cs"/>
              </a:rPr>
              <a:t>Each of these will be reviewed, however the Faculty Mentors and Students can design their own program utilizing some or all of these components.  </a:t>
            </a:r>
          </a:p>
          <a:p>
            <a:endParaRPr lang="en-US" dirty="0"/>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10</a:t>
            </a:fld>
            <a:endParaRPr lang="en-US"/>
          </a:p>
        </p:txBody>
      </p:sp>
    </p:spTree>
    <p:extLst>
      <p:ext uri="{BB962C8B-B14F-4D97-AF65-F5344CB8AC3E}">
        <p14:creationId xmlns:p14="http://schemas.microsoft.com/office/powerpoint/2010/main" val="707833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The Action Plan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plan is a brief description of the final research project, a preliminary timeline to complete the project as well as the other professional and personal goals the fellow plans to achieve.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Fellow/Faculty Mentor pairs have latitude in designing their own program to meet their goals.</a:t>
            </a:r>
          </a:p>
        </p:txBody>
      </p:sp>
      <p:sp>
        <p:nvSpPr>
          <p:cNvPr id="4" name="Slide Number Placeholder 3"/>
          <p:cNvSpPr>
            <a:spLocks noGrp="1"/>
          </p:cNvSpPr>
          <p:nvPr>
            <p:ph type="sldNum" sz="quarter" idx="5"/>
          </p:nvPr>
        </p:nvSpPr>
        <p:spPr/>
        <p:txBody>
          <a:bodyPr/>
          <a:lstStyle/>
          <a:p>
            <a:fld id="{DFED34C8-2243-6D47-ACA2-DCE468254D08}" type="slidenum">
              <a:rPr lang="en-US" smtClean="0"/>
              <a:t>11</a:t>
            </a:fld>
            <a:endParaRPr lang="en-US"/>
          </a:p>
        </p:txBody>
      </p:sp>
    </p:spTree>
    <p:extLst>
      <p:ext uri="{BB962C8B-B14F-4D97-AF65-F5344CB8AC3E}">
        <p14:creationId xmlns:p14="http://schemas.microsoft.com/office/powerpoint/2010/main" val="1900879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an example of what should be included in an action plan. </a:t>
            </a:r>
          </a:p>
          <a:p>
            <a:r>
              <a:rPr lang="en-US" dirty="0"/>
              <a:t>Typically, they include:</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Fellow’s personal objectives for the year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schedule of the Mentor-Fellow bi-monthly meetings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Due dates for the1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Career Reflection essay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Roster of faculty to be interviewed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List of Fellow’s teaching assignments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Research project description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Other activities planned to achieve objectives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Action plans are usually due in May or June or early in the program cycle. </a:t>
            </a:r>
          </a:p>
        </p:txBody>
      </p:sp>
      <p:sp>
        <p:nvSpPr>
          <p:cNvPr id="4" name="Slide Number Placeholder 3"/>
          <p:cNvSpPr>
            <a:spLocks noGrp="1"/>
          </p:cNvSpPr>
          <p:nvPr>
            <p:ph type="sldNum" sz="quarter" idx="5"/>
          </p:nvPr>
        </p:nvSpPr>
        <p:spPr/>
        <p:txBody>
          <a:bodyPr/>
          <a:lstStyle/>
          <a:p>
            <a:fld id="{DFED34C8-2243-6D47-ACA2-DCE468254D08}" type="slidenum">
              <a:rPr lang="en-US" smtClean="0"/>
              <a:t>12</a:t>
            </a:fld>
            <a:endParaRPr lang="en-US"/>
          </a:p>
        </p:txBody>
      </p:sp>
    </p:spTree>
    <p:extLst>
      <p:ext uri="{BB962C8B-B14F-4D97-AF65-F5344CB8AC3E}">
        <p14:creationId xmlns:p14="http://schemas.microsoft.com/office/powerpoint/2010/main" val="256261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Usually the Fellow identifies two or three objectives that address questions such as:</a:t>
            </a:r>
          </a:p>
          <a:p>
            <a:pPr marL="171450" indent="-171450">
              <a:buFont typeface="Arial" panose="020B0604020202020204" pitchFamily="34" charset="0"/>
              <a:buChar char="•"/>
            </a:pPr>
            <a:r>
              <a:rPr lang="en-US" sz="1200" kern="1200" dirty="0">
                <a:solidFill>
                  <a:schemeClr val="tx1"/>
                </a:solidFill>
                <a:latin typeface="+mn-lt"/>
                <a:ea typeface="+mn-ea"/>
                <a:cs typeface="+mn-cs"/>
              </a:rPr>
              <a:t>“What will be the experiences that will define the program”?  </a:t>
            </a:r>
          </a:p>
          <a:p>
            <a:pPr marL="171450" indent="-171450">
              <a:buFont typeface="Arial" panose="020B0604020202020204" pitchFamily="34" charset="0"/>
              <a:buChar char="•"/>
            </a:pPr>
            <a:r>
              <a:rPr lang="en-US" sz="1200" kern="1200" dirty="0">
                <a:solidFill>
                  <a:schemeClr val="tx1"/>
                </a:solidFill>
                <a:latin typeface="+mn-lt"/>
                <a:ea typeface="+mn-ea"/>
                <a:cs typeface="+mn-cs"/>
              </a:rPr>
              <a:t>“What are my personal goals?” </a:t>
            </a:r>
          </a:p>
          <a:p>
            <a:pPr marL="171450" indent="-171450">
              <a:buFont typeface="Arial" panose="020B0604020202020204" pitchFamily="34" charset="0"/>
              <a:buChar char="•"/>
            </a:pPr>
            <a:r>
              <a:rPr lang="en-US" sz="1200" kern="1200" dirty="0">
                <a:solidFill>
                  <a:schemeClr val="tx1"/>
                </a:solidFill>
                <a:latin typeface="+mn-lt"/>
                <a:ea typeface="+mn-ea"/>
                <a:cs typeface="+mn-cs"/>
              </a:rPr>
              <a:t>“How will the goals be measured?”</a:t>
            </a:r>
          </a:p>
          <a:p>
            <a:r>
              <a:rPr lang="en-US" sz="1200" kern="1200" dirty="0">
                <a:solidFill>
                  <a:schemeClr val="tx1"/>
                </a:solidFill>
                <a:latin typeface="+mn-lt"/>
                <a:ea typeface="+mn-ea"/>
                <a:cs typeface="+mn-cs"/>
              </a:rPr>
              <a:t>The objectives might center around the teaching activity or a biomedical research project.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Some examples of a teaching activity might be to develop a syllabus, course objectives, a lecture, or a lunch and learn for students; or they might develop an assessment tool.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Research practicum examples might include designing a new project or work on an existing faculty project that their faculty mentor is working on, or a lunch and learn for students.</a:t>
            </a:r>
          </a:p>
          <a:p>
            <a:endParaRPr lang="en-US"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 frequently asked question is: can students have more than one faculty mentor to help them achieve their goals, and the answer is YES! </a:t>
            </a:r>
          </a:p>
          <a:p>
            <a:endParaRPr lang="en-US" sz="2400" dirty="0">
              <a:latin typeface="Avenir Light"/>
            </a:endParaRP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13</a:t>
            </a:fld>
            <a:endParaRPr lang="en-US"/>
          </a:p>
        </p:txBody>
      </p:sp>
    </p:spTree>
    <p:extLst>
      <p:ext uri="{BB962C8B-B14F-4D97-AF65-F5344CB8AC3E}">
        <p14:creationId xmlns:p14="http://schemas.microsoft.com/office/powerpoint/2010/main" val="559277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venir Light"/>
                <a:cs typeface="Avenir Light"/>
              </a:rPr>
              <a:t>The bimonthly meetings: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venir Light"/>
                <a:cs typeface="Avenir Light"/>
              </a:rPr>
              <a:t>THIS IS THE MOST CRITICAL ASPECT OF THE PROGRAM-no matter how busy both student and faculty may be, meetings should not be cancelled. They may be occasionally rescheduled, shortened, but not cancelled.</a:t>
            </a:r>
          </a:p>
          <a:p>
            <a:pPr marL="171450" indent="-171450">
              <a:buFont typeface="Arial" panose="020B0604020202020204" pitchFamily="34" charset="0"/>
              <a:buChar char="•"/>
            </a:pPr>
            <a:r>
              <a:rPr lang="en-US" sz="1200" dirty="0">
                <a:latin typeface="Avenir Light"/>
                <a:cs typeface="Avenir Light"/>
              </a:rPr>
              <a:t>Meetings should occur at a minimum, twice per month.  </a:t>
            </a:r>
          </a:p>
          <a:p>
            <a:pPr marL="171450" indent="-171450">
              <a:buFont typeface="Arial" panose="020B0604020202020204" pitchFamily="34" charset="0"/>
              <a:buChar char="•"/>
            </a:pPr>
            <a:r>
              <a:rPr lang="en-US" sz="1200" dirty="0">
                <a:latin typeface="Avenir Light"/>
                <a:cs typeface="Avenir Light"/>
              </a:rPr>
              <a:t>The meetings should be scheduled for at least 30 minutes and fellows should prepare questions prior to meeting. </a:t>
            </a:r>
          </a:p>
          <a:p>
            <a:pPr marL="171450" indent="-171450">
              <a:buFont typeface="Arial" panose="020B0604020202020204" pitchFamily="34" charset="0"/>
              <a:buChar char="•"/>
            </a:pPr>
            <a:endParaRPr lang="en-US" sz="1200" dirty="0">
              <a:latin typeface="Avenir Light"/>
              <a:cs typeface="Avenir Light"/>
            </a:endParaRPr>
          </a:p>
          <a:p>
            <a:pPr marL="0" indent="0">
              <a:buFont typeface="Arial" panose="020B0604020202020204" pitchFamily="34" charset="0"/>
              <a:buNone/>
            </a:pPr>
            <a:r>
              <a:rPr lang="en-US" sz="1200" dirty="0">
                <a:latin typeface="Avenir Light"/>
                <a:cs typeface="Avenir Light"/>
              </a:rPr>
              <a:t>These meetings are extremely important!</a:t>
            </a:r>
          </a:p>
        </p:txBody>
      </p:sp>
      <p:sp>
        <p:nvSpPr>
          <p:cNvPr id="4" name="Slide Number Placeholder 3"/>
          <p:cNvSpPr>
            <a:spLocks noGrp="1"/>
          </p:cNvSpPr>
          <p:nvPr>
            <p:ph type="sldNum" sz="quarter" idx="5"/>
          </p:nvPr>
        </p:nvSpPr>
        <p:spPr/>
        <p:txBody>
          <a:bodyPr/>
          <a:lstStyle/>
          <a:p>
            <a:fld id="{DFED34C8-2243-6D47-ACA2-DCE468254D08}" type="slidenum">
              <a:rPr lang="en-US" smtClean="0"/>
              <a:t>14</a:t>
            </a:fld>
            <a:endParaRPr lang="en-US"/>
          </a:p>
        </p:txBody>
      </p:sp>
    </p:spTree>
    <p:extLst>
      <p:ext uri="{BB962C8B-B14F-4D97-AF65-F5344CB8AC3E}">
        <p14:creationId xmlns:p14="http://schemas.microsoft.com/office/powerpoint/2010/main" val="1069620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Reflection Essays: </a:t>
            </a:r>
          </a:p>
          <a:p>
            <a:pPr marL="171450" indent="-171450">
              <a:buFont typeface="Arial" panose="020B0604020202020204" pitchFamily="34" charset="0"/>
              <a:buChar char="•"/>
            </a:pPr>
            <a:r>
              <a:rPr lang="en-US" sz="1200" kern="1200" dirty="0">
                <a:solidFill>
                  <a:schemeClr val="tx1"/>
                </a:solidFill>
                <a:latin typeface="+mn-lt"/>
                <a:ea typeface="+mn-ea"/>
                <a:cs typeface="+mn-cs"/>
              </a:rPr>
              <a:t>ADEA recommends that Fellows complete at least two career reflection essays. One early in the program when the action plan is developed and a second with the final portfolio. However, the student faculty pair may decide on more if appropriate. </a:t>
            </a:r>
          </a:p>
          <a:p>
            <a:endParaRPr lang="en-US" sz="1200" b="1" kern="1200" dirty="0">
              <a:solidFill>
                <a:schemeClr val="tx1"/>
              </a:solidFill>
              <a:latin typeface="+mn-lt"/>
              <a:ea typeface="+mn-ea"/>
              <a:cs typeface="+mn-cs"/>
            </a:endParaRPr>
          </a:p>
          <a:p>
            <a:pPr marL="171450" indent="-171450">
              <a:buFont typeface="Arial" panose="020B0604020202020204" pitchFamily="34" charset="0"/>
              <a:buChar char="•"/>
            </a:pPr>
            <a:r>
              <a:rPr lang="en-US" sz="1200" b="0" kern="1200" dirty="0">
                <a:solidFill>
                  <a:schemeClr val="tx1"/>
                </a:solidFill>
                <a:latin typeface="+mn-lt"/>
                <a:ea typeface="+mn-ea"/>
                <a:cs typeface="+mn-cs"/>
              </a:rPr>
              <a:t>The first essay might have the student fellow reflect on why they are interested in an academic career, or have them identify priorities for the professional component of their life (</a:t>
            </a:r>
            <a:r>
              <a:rPr lang="en-US" sz="1200" b="0" kern="1200" dirty="0" err="1">
                <a:solidFill>
                  <a:schemeClr val="tx1"/>
                </a:solidFill>
                <a:latin typeface="+mn-lt"/>
                <a:ea typeface="+mn-ea"/>
                <a:cs typeface="+mn-cs"/>
              </a:rPr>
              <a:t>eg</a:t>
            </a:r>
            <a:r>
              <a:rPr lang="en-US" sz="1200" b="0" kern="1200" dirty="0">
                <a:solidFill>
                  <a:schemeClr val="tx1"/>
                </a:solidFill>
                <a:latin typeface="+mn-lt"/>
                <a:ea typeface="+mn-ea"/>
                <a:cs typeface="+mn-cs"/>
              </a:rPr>
              <a:t> What are your career goals? And Where does academia/research fit in?) and it could also have them articulate the values, preferences, &amp; principles that guide </a:t>
            </a:r>
            <a:r>
              <a:rPr lang="en-US" sz="1200" b="0" u="sng" kern="1200" dirty="0">
                <a:solidFill>
                  <a:schemeClr val="tx1"/>
                </a:solidFill>
                <a:latin typeface="+mn-lt"/>
                <a:ea typeface="+mn-ea"/>
                <a:cs typeface="+mn-cs"/>
              </a:rPr>
              <a:t>their concept of being an educator.</a:t>
            </a:r>
          </a:p>
          <a:p>
            <a:endParaRPr lang="en-US" sz="1200" b="1" u="sng" kern="1200" dirty="0">
              <a:solidFill>
                <a:schemeClr val="tx1"/>
              </a:solidFill>
              <a:latin typeface="+mn-lt"/>
              <a:ea typeface="+mn-ea"/>
              <a:cs typeface="+mn-cs"/>
            </a:endParaRPr>
          </a:p>
          <a:p>
            <a:pPr marL="171450" indent="-171450">
              <a:buFont typeface="Arial" panose="020B0604020202020204" pitchFamily="34" charset="0"/>
              <a:buChar char="•"/>
            </a:pPr>
            <a:r>
              <a:rPr lang="en-US" sz="1200" b="0" u="none" kern="1200" dirty="0">
                <a:solidFill>
                  <a:schemeClr val="tx1"/>
                </a:solidFill>
                <a:latin typeface="+mn-lt"/>
                <a:ea typeface="+mn-ea"/>
                <a:cs typeface="+mn-cs"/>
              </a:rPr>
              <a:t>In the second essay they can describe their impressions of what it is like to be a dental school faculty member, identity the motivations and challenges they associate with choosing an academic career and include reflection on how their thoughts about a career in academia have evolved during participation in the program. </a:t>
            </a: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15</a:t>
            </a:fld>
            <a:endParaRPr lang="en-US"/>
          </a:p>
        </p:txBody>
      </p:sp>
    </p:spTree>
    <p:extLst>
      <p:ext uri="{BB962C8B-B14F-4D97-AF65-F5344CB8AC3E}">
        <p14:creationId xmlns:p14="http://schemas.microsoft.com/office/powerpoint/2010/main" val="4082702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students conduct interviews with faculty other than their mentor.  </a:t>
            </a:r>
          </a:p>
        </p:txBody>
      </p:sp>
      <p:sp>
        <p:nvSpPr>
          <p:cNvPr id="4" name="Slide Number Placeholder 3"/>
          <p:cNvSpPr>
            <a:spLocks noGrp="1"/>
          </p:cNvSpPr>
          <p:nvPr>
            <p:ph type="sldNum" sz="quarter" idx="5"/>
          </p:nvPr>
        </p:nvSpPr>
        <p:spPr/>
        <p:txBody>
          <a:bodyPr/>
          <a:lstStyle/>
          <a:p>
            <a:fld id="{DFED34C8-2243-6D47-ACA2-DCE468254D08}" type="slidenum">
              <a:rPr lang="en-US" smtClean="0"/>
              <a:t>16</a:t>
            </a:fld>
            <a:endParaRPr lang="en-US"/>
          </a:p>
        </p:txBody>
      </p:sp>
    </p:spTree>
    <p:extLst>
      <p:ext uri="{BB962C8B-B14F-4D97-AF65-F5344CB8AC3E}">
        <p14:creationId xmlns:p14="http://schemas.microsoft.com/office/powerpoint/2010/main" val="1872053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a faculty member or administrator, a new junior faculty or senior tenured professor, an individual focused on research, or an administrator, (for example, a dean, associate dean, or director).</a:t>
            </a:r>
          </a:p>
          <a:p>
            <a:endParaRPr lang="en-US" dirty="0"/>
          </a:p>
          <a:p>
            <a:r>
              <a:rPr lang="en-US" dirty="0"/>
              <a:t>On the screen is a sample list of individuals who might be interviewed by a student.  </a:t>
            </a:r>
          </a:p>
        </p:txBody>
      </p:sp>
      <p:sp>
        <p:nvSpPr>
          <p:cNvPr id="4" name="Slide Number Placeholder 3"/>
          <p:cNvSpPr>
            <a:spLocks noGrp="1"/>
          </p:cNvSpPr>
          <p:nvPr>
            <p:ph type="sldNum" sz="quarter" idx="5"/>
          </p:nvPr>
        </p:nvSpPr>
        <p:spPr/>
        <p:txBody>
          <a:bodyPr/>
          <a:lstStyle/>
          <a:p>
            <a:fld id="{DFED34C8-2243-6D47-ACA2-DCE468254D08}" type="slidenum">
              <a:rPr lang="en-US" smtClean="0"/>
              <a:t>17</a:t>
            </a:fld>
            <a:endParaRPr lang="en-US"/>
          </a:p>
        </p:txBody>
      </p:sp>
    </p:spTree>
    <p:extLst>
      <p:ext uri="{BB962C8B-B14F-4D97-AF65-F5344CB8AC3E}">
        <p14:creationId xmlns:p14="http://schemas.microsoft.com/office/powerpoint/2010/main" val="169373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ensure that students are well prepared for interviews, this slide shares sample interview questions and the Faculty Mentor can play an important role by reviewing the interview questions with the fellow. </a:t>
            </a:r>
          </a:p>
        </p:txBody>
      </p:sp>
      <p:sp>
        <p:nvSpPr>
          <p:cNvPr id="4" name="Slide Number Placeholder 3"/>
          <p:cNvSpPr>
            <a:spLocks noGrp="1"/>
          </p:cNvSpPr>
          <p:nvPr>
            <p:ph type="sldNum" sz="quarter" idx="5"/>
          </p:nvPr>
        </p:nvSpPr>
        <p:spPr/>
        <p:txBody>
          <a:bodyPr/>
          <a:lstStyle/>
          <a:p>
            <a:fld id="{DFED34C8-2243-6D47-ACA2-DCE468254D08}" type="slidenum">
              <a:rPr lang="en-US" smtClean="0"/>
              <a:t>18</a:t>
            </a:fld>
            <a:endParaRPr lang="en-US"/>
          </a:p>
        </p:txBody>
      </p:sp>
    </p:spTree>
    <p:extLst>
      <p:ext uri="{BB962C8B-B14F-4D97-AF65-F5344CB8AC3E}">
        <p14:creationId xmlns:p14="http://schemas.microsoft.com/office/powerpoint/2010/main" val="1485210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ADEA also recommends these guidelines for interviews:</a:t>
            </a:r>
          </a:p>
          <a:p>
            <a:endParaRPr lang="en-US" dirty="0"/>
          </a:p>
          <a:p>
            <a:r>
              <a:rPr lang="en-US" dirty="0">
                <a:latin typeface="Avenir LT 35 Light"/>
              </a:rPr>
              <a:t>Fellows should have a list of questions prepared before the interview; each faculty interview should be a maximum of 45 minutes long;  and the student should draft a synopsis of each faculty interview.</a:t>
            </a:r>
          </a:p>
          <a:p>
            <a:endParaRPr lang="en-US" dirty="0">
              <a:latin typeface="Avenir LT 35 Light"/>
            </a:endParaRPr>
          </a:p>
          <a:p>
            <a:r>
              <a:rPr lang="en-US" dirty="0">
                <a:latin typeface="Avenir LT 35 Light"/>
              </a:rPr>
              <a:t>After all of the interviews are completed, Fellows should write a reflective paper on the overall impression and themes they identified.</a:t>
            </a:r>
          </a:p>
          <a:p>
            <a:endParaRPr lang="en-US" dirty="0">
              <a:latin typeface="Avenir LT 35 Light"/>
            </a:endParaRPr>
          </a:p>
          <a:p>
            <a:r>
              <a:rPr lang="en-US" dirty="0">
                <a:latin typeface="Avenir LT 35 Light"/>
              </a:rPr>
              <a:t>Samples are available on our website </a:t>
            </a:r>
            <a:r>
              <a:rPr lang="en-US" b="1" dirty="0">
                <a:latin typeface="Avenir LT 35 Light"/>
              </a:rPr>
              <a:t>https://www.adea.org/home/education/programs/academic-fellowship </a:t>
            </a:r>
            <a:r>
              <a:rPr lang="en-US" dirty="0">
                <a:latin typeface="Avenir LT 35 Light"/>
              </a:rPr>
              <a:t>where you will find a toolkit.</a:t>
            </a:r>
          </a:p>
          <a:p>
            <a:endParaRPr lang="en-US" dirty="0">
              <a:latin typeface="Avenir LT 35 Light"/>
            </a:endParaRP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19</a:t>
            </a:fld>
            <a:endParaRPr lang="en-US"/>
          </a:p>
        </p:txBody>
      </p:sp>
    </p:spTree>
    <p:extLst>
      <p:ext uri="{BB962C8B-B14F-4D97-AF65-F5344CB8AC3E}">
        <p14:creationId xmlns:p14="http://schemas.microsoft.com/office/powerpoint/2010/main" val="207889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venir Light"/>
                <a:cs typeface="Avenir Light"/>
              </a:rPr>
              <a:t>The purpose of the ADCFP is to connect dental student “</a:t>
            </a:r>
            <a:r>
              <a:rPr lang="en-US" sz="1200" i="1" dirty="0">
                <a:latin typeface="Avenir Light"/>
                <a:cs typeface="Avenir Light"/>
              </a:rPr>
              <a:t>Fellows”</a:t>
            </a:r>
            <a:r>
              <a:rPr lang="en-US" sz="1200" dirty="0">
                <a:latin typeface="Avenir Light"/>
                <a:cs typeface="Avenir Light"/>
              </a:rPr>
              <a:t> with a faculty mentor, in order to provide students insight into the day-to-day life of a faculty educator or researcher.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venir Light"/>
              <a:cs typeface="Avenir 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is a voluntary program offered by ADEA and managed by each individual oral health institution.  ADEA’s goal is for every institution to offer the program. And to that end, it is intentionally flexible, by design, in order to </a:t>
            </a:r>
            <a:r>
              <a:rPr lang="en-US" sz="1200" dirty="0">
                <a:latin typeface="Avenir Light"/>
                <a:cs typeface="Avenir Light"/>
              </a:rPr>
              <a:t>meet the goals and needs of individual participants. </a:t>
            </a: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2</a:t>
            </a:fld>
            <a:endParaRPr lang="en-US"/>
          </a:p>
        </p:txBody>
      </p:sp>
    </p:spTree>
    <p:extLst>
      <p:ext uri="{BB962C8B-B14F-4D97-AF65-F5344CB8AC3E}">
        <p14:creationId xmlns:p14="http://schemas.microsoft.com/office/powerpoint/2010/main" val="249605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students may choose a teaching track. </a:t>
            </a:r>
          </a:p>
        </p:txBody>
      </p:sp>
      <p:sp>
        <p:nvSpPr>
          <p:cNvPr id="4" name="Slide Number Placeholder 3"/>
          <p:cNvSpPr>
            <a:spLocks noGrp="1"/>
          </p:cNvSpPr>
          <p:nvPr>
            <p:ph type="sldNum" sz="quarter" idx="5"/>
          </p:nvPr>
        </p:nvSpPr>
        <p:spPr/>
        <p:txBody>
          <a:bodyPr/>
          <a:lstStyle/>
          <a:p>
            <a:fld id="{DFED34C8-2243-6D47-ACA2-DCE468254D08}" type="slidenum">
              <a:rPr lang="en-US" smtClean="0"/>
              <a:t>20</a:t>
            </a:fld>
            <a:endParaRPr lang="en-US"/>
          </a:p>
        </p:txBody>
      </p:sp>
    </p:spTree>
    <p:extLst>
      <p:ext uri="{BB962C8B-B14F-4D97-AF65-F5344CB8AC3E}">
        <p14:creationId xmlns:p14="http://schemas.microsoft.com/office/powerpoint/2010/main" val="149259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ADEA recommends that the student has at least one teaching experience per semester.  This can occur in a variety of settings such as: </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standard lecture in a didactic course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Several experiences teaching in a preclinical Lab</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Developing and delivering a small group case conference or seminar experience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a senior level student, there might be an opportunity for participation in a clinical setting to gain exposure to teaching in that setting. </a:t>
            </a: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21</a:t>
            </a:fld>
            <a:endParaRPr lang="en-US"/>
          </a:p>
        </p:txBody>
      </p:sp>
    </p:spTree>
    <p:extLst>
      <p:ext uri="{BB962C8B-B14F-4D97-AF65-F5344CB8AC3E}">
        <p14:creationId xmlns:p14="http://schemas.microsoft.com/office/powerpoint/2010/main" val="3421319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that might look for the Fellow and the Mentor.</a:t>
            </a:r>
          </a:p>
          <a:p>
            <a:endParaRPr lang="en-US" dirty="0"/>
          </a:p>
          <a:p>
            <a:r>
              <a:rPr lang="en-US" dirty="0"/>
              <a:t>The fellow might d</a:t>
            </a:r>
            <a:r>
              <a:rPr lang="en-US" sz="1200" kern="1200" dirty="0">
                <a:solidFill>
                  <a:schemeClr val="tx1"/>
                </a:solidFill>
                <a:effectLst/>
                <a:latin typeface="+mn-lt"/>
                <a:ea typeface="+mn-ea"/>
                <a:cs typeface="+mn-cs"/>
              </a:rPr>
              <a:t>evelop objectives, a presentation and handouts,  after receiving guidance from the mentor on topic selection.</a:t>
            </a:r>
          </a:p>
          <a:p>
            <a:r>
              <a:rPr lang="en-US" sz="1200" kern="1200" dirty="0">
                <a:solidFill>
                  <a:schemeClr val="tx1"/>
                </a:solidFill>
                <a:effectLst/>
                <a:latin typeface="+mn-lt"/>
                <a:ea typeface="+mn-ea"/>
                <a:cs typeface="+mn-cs"/>
              </a:rPr>
              <a:t>The student fellow will review objectives &amp; the presentation with their mentor and schedule a </a:t>
            </a:r>
            <a:r>
              <a:rPr lang="en-US" sz="1200" u="sng" kern="1200" dirty="0">
                <a:solidFill>
                  <a:schemeClr val="tx1"/>
                </a:solidFill>
                <a:effectLst/>
                <a:latin typeface="+mn-lt"/>
                <a:ea typeface="+mn-ea"/>
                <a:cs typeface="+mn-cs"/>
              </a:rPr>
              <a:t>rehearsal with their mentor. </a:t>
            </a:r>
            <a:r>
              <a:rPr lang="en-US" sz="1200" u="none" kern="1200" dirty="0">
                <a:solidFill>
                  <a:schemeClr val="tx1"/>
                </a:solidFill>
                <a:effectLst/>
                <a:latin typeface="+mn-lt"/>
                <a:ea typeface="+mn-ea"/>
                <a:cs typeface="+mn-cs"/>
              </a:rPr>
              <a:t>The mentor can assist the student by making appropriate arrangements, guiding the rehearsal and observing the classroom presentation. The fellow should also </a:t>
            </a:r>
            <a:r>
              <a:rPr lang="en-US" sz="1200" kern="1200" dirty="0">
                <a:solidFill>
                  <a:schemeClr val="tx1"/>
                </a:solidFill>
                <a:effectLst/>
                <a:latin typeface="+mn-lt"/>
                <a:ea typeface="+mn-ea"/>
                <a:cs typeface="+mn-cs"/>
              </a:rPr>
              <a:t>develop an assessment tool for participants and for themselves. The mentor should provide feedback and complete the assessment.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22</a:t>
            </a:fld>
            <a:endParaRPr lang="en-US"/>
          </a:p>
        </p:txBody>
      </p:sp>
    </p:spTree>
    <p:extLst>
      <p:ext uri="{BB962C8B-B14F-4D97-AF65-F5344CB8AC3E}">
        <p14:creationId xmlns:p14="http://schemas.microsoft.com/office/powerpoint/2010/main" val="3268036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students interested in a </a:t>
            </a:r>
            <a:r>
              <a:rPr lang="en-US" sz="1200" b="0" dirty="0">
                <a:solidFill>
                  <a:schemeClr val="tx1"/>
                </a:solidFill>
                <a:latin typeface="Avenir Light"/>
                <a:cs typeface="Arial" charset="0"/>
              </a:rPr>
              <a:t>Biomedical Research Project and therefore a research track, they should follow a standard description of a research project, and include the: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venir Ligh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Focus and title of the research project.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synopsis of the project: rationale, study design, methodology (data collection &amp; analysis).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research question(s) and hypothesis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specific student roles and responsibilities in the project should be clearly stated so that there are no misunderstanding, especially if the faculty member overseeing the project is not the primary faculty mentor.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of course, the proposal will include the name  or names of  the faculty member(s) who will supervise the student in the biomedical research project. </a:t>
            </a: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24</a:t>
            </a:fld>
            <a:endParaRPr lang="en-US"/>
          </a:p>
        </p:txBody>
      </p:sp>
    </p:spTree>
    <p:extLst>
      <p:ext uri="{BB962C8B-B14F-4D97-AF65-F5344CB8AC3E}">
        <p14:creationId xmlns:p14="http://schemas.microsoft.com/office/powerpoint/2010/main" val="1532897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faculty mentors and liaisons develop other activities for the student fellows; these are typically based on the desired outcomes of the student fellows.</a:t>
            </a:r>
          </a:p>
        </p:txBody>
      </p:sp>
      <p:sp>
        <p:nvSpPr>
          <p:cNvPr id="4" name="Slide Number Placeholder 3"/>
          <p:cNvSpPr>
            <a:spLocks noGrp="1"/>
          </p:cNvSpPr>
          <p:nvPr>
            <p:ph type="sldNum" sz="quarter" idx="5"/>
          </p:nvPr>
        </p:nvSpPr>
        <p:spPr/>
        <p:txBody>
          <a:bodyPr/>
          <a:lstStyle/>
          <a:p>
            <a:fld id="{DFED34C8-2243-6D47-ACA2-DCE468254D08}" type="slidenum">
              <a:rPr lang="en-US" smtClean="0"/>
              <a:t>25</a:t>
            </a:fld>
            <a:endParaRPr lang="en-US"/>
          </a:p>
        </p:txBody>
      </p:sp>
    </p:spTree>
    <p:extLst>
      <p:ext uri="{BB962C8B-B14F-4D97-AF65-F5344CB8AC3E}">
        <p14:creationId xmlns:p14="http://schemas.microsoft.com/office/powerpoint/2010/main" val="1359070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this is not exhaustive, but it should give you an idea of what some schools have offered fellows by way of observing activities and meetings that faculty regularly participate in. </a:t>
            </a:r>
          </a:p>
          <a:p>
            <a:endParaRPr lang="en-US" dirty="0"/>
          </a:p>
          <a:p>
            <a:r>
              <a:rPr lang="en-US" dirty="0"/>
              <a:t>A reflection component should be part of each of these observation activities, in addition to the two main reflection papers that were </a:t>
            </a:r>
            <a:r>
              <a:rPr lang="en-US" dirty="0" err="1"/>
              <a:t>reviwed</a:t>
            </a:r>
            <a:r>
              <a:rPr lang="en-US" dirty="0"/>
              <a:t> earlier. </a:t>
            </a:r>
          </a:p>
        </p:txBody>
      </p:sp>
      <p:sp>
        <p:nvSpPr>
          <p:cNvPr id="4" name="Slide Number Placeholder 3"/>
          <p:cNvSpPr>
            <a:spLocks noGrp="1"/>
          </p:cNvSpPr>
          <p:nvPr>
            <p:ph type="sldNum" sz="quarter" idx="5"/>
          </p:nvPr>
        </p:nvSpPr>
        <p:spPr/>
        <p:txBody>
          <a:bodyPr/>
          <a:lstStyle/>
          <a:p>
            <a:fld id="{DFED34C8-2243-6D47-ACA2-DCE468254D08}" type="slidenum">
              <a:rPr lang="en-US" smtClean="0"/>
              <a:t>26</a:t>
            </a:fld>
            <a:endParaRPr lang="en-US"/>
          </a:p>
        </p:txBody>
      </p:sp>
    </p:spTree>
    <p:extLst>
      <p:ext uri="{BB962C8B-B14F-4D97-AF65-F5344CB8AC3E}">
        <p14:creationId xmlns:p14="http://schemas.microsoft.com/office/powerpoint/2010/main" val="2141561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activates can support network building in informal settings.  </a:t>
            </a:r>
          </a:p>
          <a:p>
            <a:r>
              <a:rPr lang="en-US" dirty="0"/>
              <a:t>Here you can see examples of what form these might take.  </a:t>
            </a:r>
          </a:p>
          <a:p>
            <a:r>
              <a:rPr lang="en-US" dirty="0"/>
              <a:t>Early on they mentor can facilitate this and then later on the student can take the lead.</a:t>
            </a:r>
          </a:p>
        </p:txBody>
      </p:sp>
      <p:sp>
        <p:nvSpPr>
          <p:cNvPr id="4" name="Slide Number Placeholder 3"/>
          <p:cNvSpPr>
            <a:spLocks noGrp="1"/>
          </p:cNvSpPr>
          <p:nvPr>
            <p:ph type="sldNum" sz="quarter" idx="5"/>
          </p:nvPr>
        </p:nvSpPr>
        <p:spPr/>
        <p:txBody>
          <a:bodyPr/>
          <a:lstStyle/>
          <a:p>
            <a:fld id="{DFED34C8-2243-6D47-ACA2-DCE468254D08}" type="slidenum">
              <a:rPr lang="en-US" smtClean="0"/>
              <a:t>27</a:t>
            </a:fld>
            <a:endParaRPr lang="en-US"/>
          </a:p>
        </p:txBody>
      </p:sp>
    </p:spTree>
    <p:extLst>
      <p:ext uri="{BB962C8B-B14F-4D97-AF65-F5344CB8AC3E}">
        <p14:creationId xmlns:p14="http://schemas.microsoft.com/office/powerpoint/2010/main" val="3763970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ADEA recommends that before each student fellow completes the ADCFP, that they prepare and present a poster presentation.</a:t>
            </a:r>
          </a:p>
        </p:txBody>
      </p:sp>
      <p:sp>
        <p:nvSpPr>
          <p:cNvPr id="4" name="Slide Number Placeholder 3"/>
          <p:cNvSpPr>
            <a:spLocks noGrp="1"/>
          </p:cNvSpPr>
          <p:nvPr>
            <p:ph type="sldNum" sz="quarter" idx="5"/>
          </p:nvPr>
        </p:nvSpPr>
        <p:spPr/>
        <p:txBody>
          <a:bodyPr/>
          <a:lstStyle/>
          <a:p>
            <a:fld id="{DFED34C8-2243-6D47-ACA2-DCE468254D08}" type="slidenum">
              <a:rPr lang="en-US" smtClean="0"/>
              <a:t>28</a:t>
            </a:fld>
            <a:endParaRPr lang="en-US"/>
          </a:p>
        </p:txBody>
      </p:sp>
    </p:spTree>
    <p:extLst>
      <p:ext uri="{BB962C8B-B14F-4D97-AF65-F5344CB8AC3E}">
        <p14:creationId xmlns:p14="http://schemas.microsoft.com/office/powerpoint/2010/main" val="1923035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lang="en-US" sz="1200" b="0" dirty="0">
                <a:latin typeface="Avenir Light"/>
                <a:cs typeface="Arial" charset="0"/>
              </a:rPr>
              <a:t>The Poster can focus on the a</a:t>
            </a:r>
            <a:r>
              <a:rPr lang="en-US" sz="1200" dirty="0">
                <a:latin typeface="Avenir Light"/>
                <a:cs typeface="Arial" charset="0"/>
              </a:rPr>
              <a:t>ssessment of their teaching experiences, or the poster can summarize the findings of the faculty interviews, or the poster can be a synopsis of their research project.</a:t>
            </a:r>
          </a:p>
          <a:p>
            <a:endParaRPr lang="en-US" dirty="0"/>
          </a:p>
        </p:txBody>
      </p:sp>
      <p:sp>
        <p:nvSpPr>
          <p:cNvPr id="4" name="Slide Number Placeholder 3"/>
          <p:cNvSpPr>
            <a:spLocks noGrp="1"/>
          </p:cNvSpPr>
          <p:nvPr>
            <p:ph type="sldNum" sz="quarter" idx="10"/>
          </p:nvPr>
        </p:nvSpPr>
        <p:spPr/>
        <p:txBody>
          <a:bodyPr/>
          <a:lstStyle/>
          <a:p>
            <a:fld id="{DFED34C8-2243-6D47-ACA2-DCE468254D08}" type="slidenum">
              <a:rPr lang="en-US" smtClean="0"/>
              <a:t>29</a:t>
            </a:fld>
            <a:endParaRPr lang="en-US"/>
          </a:p>
        </p:txBody>
      </p:sp>
    </p:spTree>
    <p:extLst>
      <p:ext uri="{BB962C8B-B14F-4D97-AF65-F5344CB8AC3E}">
        <p14:creationId xmlns:p14="http://schemas.microsoft.com/office/powerpoint/2010/main" val="3888175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venir Light"/>
              </a:rPr>
              <a:t>Students who complete the ADCFP program have the option of presenting their poster at the ADEA Annual Session (schools must fund students in total). </a:t>
            </a:r>
          </a:p>
          <a:p>
            <a:r>
              <a:rPr lang="en-US" sz="1200" dirty="0">
                <a:latin typeface="Avenir Light"/>
              </a:rPr>
              <a:t>However, this is not a requirement for completion of the Fellowship Program. </a:t>
            </a:r>
          </a:p>
          <a:p>
            <a:endParaRPr lang="en-US" sz="1200" dirty="0">
              <a:latin typeface="Avenir Light"/>
            </a:endParaRPr>
          </a:p>
          <a:p>
            <a:r>
              <a:rPr lang="en-US" sz="1200" dirty="0">
                <a:latin typeface="Avenir Light"/>
              </a:rPr>
              <a:t>Schools are strongly encouraged to arrange a poster presentation at their home institution in an effort to share with other faculty and students the fruits of their hard work and as an important way to excite others to participate in the ADCFP program the following year.</a:t>
            </a:r>
          </a:p>
          <a:p>
            <a:endParaRPr lang="en-US" sz="1200" dirty="0">
              <a:latin typeface="Avenir Light"/>
            </a:endParaRPr>
          </a:p>
          <a:p>
            <a:r>
              <a:rPr lang="en-US" sz="1200" dirty="0">
                <a:latin typeface="Avenir Light"/>
              </a:rPr>
              <a:t>Additionally, at the ADEA Annual session, there is an ADCFP reception where fellows receive their certificate of completion and get an opportunity to network with ADCFP fellows  and mentors from other institutions. </a:t>
            </a:r>
          </a:p>
          <a:p>
            <a:endParaRPr lang="en-US" sz="1200" dirty="0">
              <a:latin typeface="Avenir Light"/>
            </a:endParaRPr>
          </a:p>
          <a:p>
            <a:r>
              <a:rPr lang="en-US" sz="1200" dirty="0">
                <a:latin typeface="Avenir Light"/>
              </a:rPr>
              <a:t>Don’t worry if you can not attend, the certificates will be mailed for those who do not attend.</a:t>
            </a:r>
          </a:p>
          <a:p>
            <a:endParaRPr lang="en-US" dirty="0"/>
          </a:p>
        </p:txBody>
      </p:sp>
      <p:sp>
        <p:nvSpPr>
          <p:cNvPr id="4" name="Slide Number Placeholder 3"/>
          <p:cNvSpPr>
            <a:spLocks noGrp="1"/>
          </p:cNvSpPr>
          <p:nvPr>
            <p:ph type="sldNum" sz="quarter" idx="10"/>
          </p:nvPr>
        </p:nvSpPr>
        <p:spPr/>
        <p:txBody>
          <a:bodyPr/>
          <a:lstStyle/>
          <a:p>
            <a:fld id="{DFED34C8-2243-6D47-ACA2-DCE468254D08}" type="slidenum">
              <a:rPr lang="en-US" smtClean="0"/>
              <a:t>30</a:t>
            </a:fld>
            <a:endParaRPr lang="en-US"/>
          </a:p>
        </p:txBody>
      </p:sp>
    </p:spTree>
    <p:extLst>
      <p:ext uri="{BB962C8B-B14F-4D97-AF65-F5344CB8AC3E}">
        <p14:creationId xmlns:p14="http://schemas.microsoft.com/office/powerpoint/2010/main" val="4183120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venir Light"/>
              </a:rPr>
              <a:t>Since its inception in  2006 more than 1000 students at 47 dental schools have completed the ADCFP.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venir Light"/>
              <a:cs typeface="Avenir 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venir Light"/>
            </a:endParaRP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3</a:t>
            </a:fld>
            <a:endParaRPr lang="en-US"/>
          </a:p>
        </p:txBody>
      </p:sp>
    </p:spTree>
    <p:extLst>
      <p:ext uri="{BB962C8B-B14F-4D97-AF65-F5344CB8AC3E}">
        <p14:creationId xmlns:p14="http://schemas.microsoft.com/office/powerpoint/2010/main" val="3138531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Fellowship culminates with the student fellows putting together their final portfolio.</a:t>
            </a:r>
          </a:p>
        </p:txBody>
      </p:sp>
      <p:sp>
        <p:nvSpPr>
          <p:cNvPr id="4" name="Slide Number Placeholder 3"/>
          <p:cNvSpPr>
            <a:spLocks noGrp="1"/>
          </p:cNvSpPr>
          <p:nvPr>
            <p:ph type="sldNum" sz="quarter" idx="5"/>
          </p:nvPr>
        </p:nvSpPr>
        <p:spPr/>
        <p:txBody>
          <a:bodyPr/>
          <a:lstStyle/>
          <a:p>
            <a:fld id="{DFED34C8-2243-6D47-ACA2-DCE468254D08}" type="slidenum">
              <a:rPr lang="en-US" smtClean="0"/>
              <a:t>31</a:t>
            </a:fld>
            <a:endParaRPr lang="en-US"/>
          </a:p>
        </p:txBody>
      </p:sp>
    </p:spTree>
    <p:extLst>
      <p:ext uri="{BB962C8B-B14F-4D97-AF65-F5344CB8AC3E}">
        <p14:creationId xmlns:p14="http://schemas.microsoft.com/office/powerpoint/2010/main" val="1327079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portfolios should document all of the activities that the fellow took part in during their fellowship year; from plans, and meeting logs to reflections and assessment, reports, research and, if applicable, the poster created for the ADEA annual session or presentation at their home institution. </a:t>
            </a:r>
          </a:p>
        </p:txBody>
      </p:sp>
      <p:sp>
        <p:nvSpPr>
          <p:cNvPr id="4" name="Slide Number Placeholder 3"/>
          <p:cNvSpPr>
            <a:spLocks noGrp="1"/>
          </p:cNvSpPr>
          <p:nvPr>
            <p:ph type="sldNum" sz="quarter" idx="5"/>
          </p:nvPr>
        </p:nvSpPr>
        <p:spPr/>
        <p:txBody>
          <a:bodyPr/>
          <a:lstStyle/>
          <a:p>
            <a:fld id="{DFED34C8-2243-6D47-ACA2-DCE468254D08}" type="slidenum">
              <a:rPr lang="en-US" smtClean="0"/>
              <a:t>32</a:t>
            </a:fld>
            <a:endParaRPr lang="en-US"/>
          </a:p>
        </p:txBody>
      </p:sp>
    </p:spTree>
    <p:extLst>
      <p:ext uri="{BB962C8B-B14F-4D97-AF65-F5344CB8AC3E}">
        <p14:creationId xmlns:p14="http://schemas.microsoft.com/office/powerpoint/2010/main" val="3369964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to this recording. If you have questions, please submit them to </a:t>
            </a:r>
            <a:r>
              <a:rPr lang="en-US" b="1" i="0" u="none" strike="noStrike" dirty="0">
                <a:solidFill>
                  <a:srgbClr val="009CAF"/>
                </a:solidFill>
                <a:effectLst/>
                <a:latin typeface="Nunito Sans" pitchFamily="2" charset="0"/>
                <a:hlinkClick r:id="rId3"/>
              </a:rPr>
              <a:t>ProfessionalDevelopment@adea.org</a:t>
            </a:r>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33</a:t>
            </a:fld>
            <a:endParaRPr lang="en-US"/>
          </a:p>
        </p:txBody>
      </p:sp>
    </p:spTree>
    <p:extLst>
      <p:ext uri="{BB962C8B-B14F-4D97-AF65-F5344CB8AC3E}">
        <p14:creationId xmlns:p14="http://schemas.microsoft.com/office/powerpoint/2010/main" val="2527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Program Objectives: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provide an opportunity to </a:t>
            </a:r>
            <a:r>
              <a:rPr lang="en-US" dirty="0">
                <a:latin typeface="Avenir Light"/>
              </a:rPr>
              <a:t>explore career pathways within academia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venir Light"/>
              </a:rPr>
              <a:t>To provide professional training specific to teaching and research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venir Light"/>
              </a:rPr>
              <a:t>To expand peer and professional networks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venir Light"/>
              </a:rPr>
              <a:t>To enhance engagement with between students and faculty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venir Light"/>
              </a:rPr>
              <a:t>To provide mentoring and faculty development experiences for faculty</a:t>
            </a:r>
          </a:p>
        </p:txBody>
      </p:sp>
      <p:sp>
        <p:nvSpPr>
          <p:cNvPr id="4" name="Slide Number Placeholder 3"/>
          <p:cNvSpPr>
            <a:spLocks noGrp="1"/>
          </p:cNvSpPr>
          <p:nvPr>
            <p:ph type="sldNum" sz="quarter" idx="5"/>
          </p:nvPr>
        </p:nvSpPr>
        <p:spPr/>
        <p:txBody>
          <a:bodyPr/>
          <a:lstStyle/>
          <a:p>
            <a:fld id="{DFED34C8-2243-6D47-ACA2-DCE468254D08}" type="slidenum">
              <a:rPr lang="en-US" smtClean="0"/>
              <a:t>4</a:t>
            </a:fld>
            <a:endParaRPr lang="en-US"/>
          </a:p>
        </p:txBody>
      </p:sp>
    </p:spTree>
    <p:extLst>
      <p:ext uri="{BB962C8B-B14F-4D97-AF65-F5344CB8AC3E}">
        <p14:creationId xmlns:p14="http://schemas.microsoft.com/office/powerpoint/2010/main" val="64092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faculty and institutions this program seeks to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Increase institutional capacity to develop the pipeline of students interested in academia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To support faculty efforts to foster a collaborative culture of teaching and research excellence.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5</a:t>
            </a:fld>
            <a:endParaRPr lang="en-US"/>
          </a:p>
        </p:txBody>
      </p:sp>
    </p:spTree>
    <p:extLst>
      <p:ext uri="{BB962C8B-B14F-4D97-AF65-F5344CB8AC3E}">
        <p14:creationId xmlns:p14="http://schemas.microsoft.com/office/powerpoint/2010/main" val="3324823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slide reviews the </a:t>
            </a:r>
            <a:r>
              <a:rPr lang="en-US"/>
              <a:t>institution</a:t>
            </a:r>
            <a:r>
              <a:rPr lang="en-US" dirty="0"/>
              <a:t> participant roles and how they interact to meet the program objectives.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venir LT 65 Medium" panose="020B0603020000020003"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venir LT 65 Medium"/>
              </a:rPr>
              <a:t>Each institution elects a coordinator or “Liaison”. </a:t>
            </a:r>
            <a:r>
              <a:rPr lang="en-US" b="0">
                <a:latin typeface="Avenir LT 65 Medium"/>
              </a:rPr>
              <a:t>Some schools elect </a:t>
            </a:r>
            <a:r>
              <a:rPr lang="en-US">
                <a:latin typeface="Avenir LT 65 Medium"/>
              </a:rPr>
              <a:t>2</a:t>
            </a:r>
            <a:r>
              <a:rPr lang="en-US" b="0">
                <a:latin typeface="Avenir LT 65 Medium"/>
              </a:rPr>
              <a:t> Liaisons.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venir LT 65 Medium" panose="020B0603020000020003" pitchFamily="34" charset="0"/>
              </a:rPr>
              <a:t>Each institution recruits faculty/student mentor pairs to begin the program in May of each year.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Avenir LT 65 Medium" panose="020B0603020000020003" pitchFamily="34" charset="0"/>
              </a:rPr>
              <a:t>Schools have had anywhere from 1 -23 faculty/student mentor pairs.</a:t>
            </a:r>
          </a:p>
          <a:p>
            <a:endParaRPr lang="en-US" dirty="0">
              <a:latin typeface="Avenir LT 65 Medium" panose="020B0603020000020003" pitchFamily="34" charset="0"/>
            </a:endParaRPr>
          </a:p>
          <a:p>
            <a:r>
              <a:rPr lang="en-US" dirty="0">
                <a:latin typeface="Avenir LT 65 Medium" panose="020B0603020000020003" pitchFamily="34" charset="0"/>
              </a:rPr>
              <a:t>In a collaborative effort, the ADCFP Liaison and Faculty Mentors provide a positive and engaging experience for Student Fellows while simultaneously creating a “hub” for all students interested in pursuing academic careers.</a:t>
            </a:r>
            <a:endParaRPr lang="en-US" dirty="0"/>
          </a:p>
          <a:p>
            <a:endParaRPr lang="en-US" dirty="0"/>
          </a:p>
          <a:p>
            <a:r>
              <a:rPr lang="en-US" dirty="0"/>
              <a:t>Let’s look a little bit more closely at the program participants that we have mentioned thus far. </a:t>
            </a:r>
          </a:p>
        </p:txBody>
      </p:sp>
      <p:sp>
        <p:nvSpPr>
          <p:cNvPr id="4" name="Slide Number Placeholder 3"/>
          <p:cNvSpPr>
            <a:spLocks noGrp="1"/>
          </p:cNvSpPr>
          <p:nvPr>
            <p:ph type="sldNum" sz="quarter" idx="5"/>
          </p:nvPr>
        </p:nvSpPr>
        <p:spPr/>
        <p:txBody>
          <a:bodyPr/>
          <a:lstStyle/>
          <a:p>
            <a:fld id="{DFED34C8-2243-6D47-ACA2-DCE468254D08}" type="slidenum">
              <a:rPr lang="en-US" smtClean="0"/>
              <a:t>6</a:t>
            </a:fld>
            <a:endParaRPr lang="en-US"/>
          </a:p>
        </p:txBody>
      </p:sp>
    </p:spTree>
    <p:extLst>
      <p:ext uri="{BB962C8B-B14F-4D97-AF65-F5344CB8AC3E}">
        <p14:creationId xmlns:p14="http://schemas.microsoft.com/office/powerpoint/2010/main" val="198511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role of the ADCFP Liaison is to:</a:t>
            </a:r>
          </a:p>
          <a:p>
            <a:pPr marL="171450" indent="-171450">
              <a:buFont typeface="Arial" panose="020B0604020202020204" pitchFamily="34" charset="0"/>
              <a:buChar char="•"/>
            </a:pPr>
            <a:r>
              <a:rPr lang="en-US" sz="1200" kern="1200" dirty="0">
                <a:solidFill>
                  <a:schemeClr val="tx1"/>
                </a:solidFill>
                <a:latin typeface="+mn-lt"/>
                <a:ea typeface="+mn-ea"/>
                <a:cs typeface="+mn-cs"/>
              </a:rPr>
              <a:t>Serve as the primary contact with ADEA: convey issues that arise or programming that would be beneficial as well as to serve as the ambassador of the program objectives to institutional members. </a:t>
            </a:r>
          </a:p>
          <a:p>
            <a:pPr marL="171450" indent="-171450">
              <a:buFont typeface="Arial" panose="020B0604020202020204" pitchFamily="34" charset="0"/>
              <a:buChar char="•"/>
            </a:pPr>
            <a:r>
              <a:rPr lang="en-US" sz="1200" kern="1200" dirty="0">
                <a:solidFill>
                  <a:schemeClr val="tx1"/>
                </a:solidFill>
                <a:latin typeface="+mn-lt"/>
                <a:ea typeface="+mn-ea"/>
                <a:cs typeface="+mn-cs"/>
              </a:rPr>
              <a:t>The Liaison is Not a manager of the faculty—student mentorships. The detailed interactions between the Faculty mentors and student fellows is the responsibly of those individuals.</a:t>
            </a:r>
          </a:p>
          <a:p>
            <a:pPr marL="171450" indent="-171450">
              <a:buFont typeface="Arial" panose="020B0604020202020204" pitchFamily="34" charset="0"/>
              <a:buChar char="•"/>
            </a:pPr>
            <a:r>
              <a:rPr lang="en-US" sz="1200" b="0" kern="1200" baseline="0" dirty="0">
                <a:solidFill>
                  <a:schemeClr val="tx1"/>
                </a:solidFill>
                <a:latin typeface="+mn-lt"/>
                <a:ea typeface="+mn-ea"/>
                <a:cs typeface="+mn-cs"/>
              </a:rPr>
              <a:t>To ensure that communications from ADEA reach the Faculty Mentors and Students as appropriate, ADEA will send informational PowerPoints and other items of interest to ADCFP Liaisons who will should forward this on to Faculty Mentors and Students.</a:t>
            </a:r>
          </a:p>
          <a:p>
            <a:endParaRPr lang="en-US" sz="1200" b="0" kern="1200" baseline="0" dirty="0">
              <a:solidFill>
                <a:schemeClr val="tx1"/>
              </a:solidFill>
              <a:latin typeface="+mn-lt"/>
              <a:ea typeface="+mn-ea"/>
              <a:cs typeface="+mn-cs"/>
            </a:endParaRPr>
          </a:p>
          <a:p>
            <a:r>
              <a:rPr lang="en-US" sz="1200" b="0" kern="1200" baseline="0" dirty="0">
                <a:solidFill>
                  <a:schemeClr val="tx1"/>
                </a:solidFill>
                <a:latin typeface="+mn-lt"/>
                <a:ea typeface="+mn-ea"/>
                <a:cs typeface="+mn-cs"/>
              </a:rPr>
              <a:t>ADEA will request information from Liaisons about program participants at each institution.</a:t>
            </a:r>
          </a:p>
          <a:p>
            <a:pPr lvl="2"/>
            <a:endParaRPr lang="en-US" b="1" dirty="0">
              <a:latin typeface="Avenir LT 65 Medium" panose="020B0603020000020003" pitchFamily="34" charset="0"/>
              <a:cs typeface="Avenir Light"/>
            </a:endParaRPr>
          </a:p>
        </p:txBody>
      </p:sp>
      <p:sp>
        <p:nvSpPr>
          <p:cNvPr id="4" name="Slide Number Placeholder 3"/>
          <p:cNvSpPr>
            <a:spLocks noGrp="1"/>
          </p:cNvSpPr>
          <p:nvPr>
            <p:ph type="sldNum" sz="quarter" idx="10"/>
          </p:nvPr>
        </p:nvSpPr>
        <p:spPr/>
        <p:txBody>
          <a:bodyPr/>
          <a:lstStyle/>
          <a:p>
            <a:fld id="{DFED34C8-2243-6D47-ACA2-DCE468254D08}" type="slidenum">
              <a:rPr lang="en-US" smtClean="0"/>
              <a:t>7</a:t>
            </a:fld>
            <a:endParaRPr lang="en-US"/>
          </a:p>
        </p:txBody>
      </p:sp>
    </p:spTree>
    <p:extLst>
      <p:ext uri="{BB962C8B-B14F-4D97-AF65-F5344CB8AC3E}">
        <p14:creationId xmlns:p14="http://schemas.microsoft.com/office/powerpoint/2010/main" val="355542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000000"/>
                </a:solidFill>
              </a:rPr>
              <a:t>Faculty mentors work directly with the student Fellows.  </a:t>
            </a:r>
          </a:p>
          <a:p>
            <a:pPr marL="171450" indent="-171450">
              <a:buFont typeface="Arial" panose="020B0604020202020204" pitchFamily="34" charset="0"/>
              <a:buChar char="•"/>
            </a:pPr>
            <a:r>
              <a:rPr lang="en-US" sz="1200" kern="1200" dirty="0">
                <a:solidFill>
                  <a:srgbClr val="000000"/>
                </a:solidFill>
              </a:rPr>
              <a:t>They </a:t>
            </a:r>
            <a:r>
              <a:rPr lang="en-US" sz="1200" b="0" kern="1200" dirty="0">
                <a:solidFill>
                  <a:srgbClr val="000000"/>
                </a:solidFill>
              </a:rPr>
              <a:t>co-create the Action Plan with the Fellow</a:t>
            </a:r>
          </a:p>
          <a:p>
            <a:pPr marL="171450" indent="-171450">
              <a:buFont typeface="Arial" panose="020B0604020202020204" pitchFamily="34" charset="0"/>
              <a:buChar char="•"/>
            </a:pPr>
            <a:r>
              <a:rPr lang="en-US" sz="1200" b="0" kern="1200" dirty="0">
                <a:solidFill>
                  <a:srgbClr val="000000"/>
                </a:solidFill>
              </a:rPr>
              <a:t>They meet with the Fellow at least twice a month, ideally in person</a:t>
            </a:r>
          </a:p>
          <a:p>
            <a:pPr marL="171450" indent="-171450">
              <a:buFont typeface="Arial" panose="020B0604020202020204" pitchFamily="34" charset="0"/>
              <a:buChar char="•"/>
            </a:pPr>
            <a:r>
              <a:rPr lang="en-US" sz="1200" b="0" kern="1200" dirty="0">
                <a:solidFill>
                  <a:srgbClr val="000000"/>
                </a:solidFill>
              </a:rPr>
              <a:t>They provide the Fellow with mentorship and logistical assistance with teaching and or research projects. </a:t>
            </a:r>
          </a:p>
          <a:p>
            <a:pPr marL="171450" indent="-171450">
              <a:buFont typeface="Arial" panose="020B0604020202020204" pitchFamily="34" charset="0"/>
              <a:buChar char="•"/>
            </a:pPr>
            <a:r>
              <a:rPr lang="en-US" sz="1200" b="0" kern="1200" dirty="0">
                <a:solidFill>
                  <a:srgbClr val="000000"/>
                </a:solidFill>
              </a:rPr>
              <a:t>Faculty Mentors manage the Fellow’s progress in the program and provide feedback on their work.</a:t>
            </a:r>
            <a:endParaRPr lang="en-US" sz="1200" b="1" kern="1200" dirty="0">
              <a:solidFill>
                <a:srgbClr val="000000"/>
              </a:solidFill>
            </a:endParaRPr>
          </a:p>
          <a:p>
            <a:endParaRPr lang="en-US" sz="1200" b="0" kern="1200" dirty="0">
              <a:solidFill>
                <a:srgbClr val="000000"/>
              </a:solidFill>
            </a:endParaRPr>
          </a:p>
          <a:p>
            <a:r>
              <a:rPr lang="en-US" sz="1200" b="0" kern="1200" dirty="0">
                <a:solidFill>
                  <a:srgbClr val="000000"/>
                </a:solidFill>
              </a:rPr>
              <a:t>Faculty Mentors might be individuals who exclusively teach a lecture-based didactic or clinical course, or they might be exclusively involved in clinical instruction; faculty mentors may also be involved in conducting clinical, educational or biomedical research. Or they could put the student in touch with a faculty member who could support that aspect of their program.</a:t>
            </a:r>
          </a:p>
          <a:p>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8</a:t>
            </a:fld>
            <a:endParaRPr lang="en-US"/>
          </a:p>
        </p:txBody>
      </p:sp>
    </p:spTree>
    <p:extLst>
      <p:ext uri="{BB962C8B-B14F-4D97-AF65-F5344CB8AC3E}">
        <p14:creationId xmlns:p14="http://schemas.microsoft.com/office/powerpoint/2010/main" val="2201984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000000"/>
                </a:solidFill>
              </a:rPr>
              <a:t>Now let’s talk about the Student Fellows. At most institutions ADCFP student activity is generally from May-December. The student works on their final project until they submit their poster information for the ADEA Annual Session and Exhibition (which takes place in March). Some institutions might align their ADCFP program with their specific academic year or calendar. </a:t>
            </a:r>
          </a:p>
          <a:p>
            <a:endParaRPr lang="en-US" sz="1200" kern="1200" dirty="0">
              <a:solidFill>
                <a:srgbClr val="000000"/>
              </a:solidFill>
            </a:endParaRPr>
          </a:p>
          <a:p>
            <a:r>
              <a:rPr lang="en-US" sz="1200" kern="1200" dirty="0">
                <a:solidFill>
                  <a:srgbClr val="000000"/>
                </a:solidFill>
              </a:rPr>
              <a:t>The ADCFP is flexible and customizable to meet the needs of the institutions and student fellows….   </a:t>
            </a:r>
          </a:p>
          <a:p>
            <a:endParaRPr lang="en-US" sz="1200" kern="1200" dirty="0">
              <a:solidFill>
                <a:srgbClr val="000000"/>
              </a:solidFill>
            </a:endParaRPr>
          </a:p>
          <a:p>
            <a:r>
              <a:rPr lang="en-US" sz="1200" kern="1200" dirty="0">
                <a:solidFill>
                  <a:srgbClr val="000000"/>
                </a:solidFill>
              </a:rPr>
              <a:t>Who is eligible?</a:t>
            </a:r>
          </a:p>
          <a:p>
            <a:pPr marL="171450" indent="-171450">
              <a:buFont typeface="Arial" panose="020B0604020202020204" pitchFamily="34" charset="0"/>
              <a:buChar char="•"/>
            </a:pPr>
            <a:r>
              <a:rPr lang="en-US" sz="1200" kern="1200" dirty="0">
                <a:solidFill>
                  <a:srgbClr val="000000"/>
                </a:solidFill>
              </a:rPr>
              <a:t>Any student in predoctoral dental education, allied dental education or advanced dental education who is interested in learning about academic careers, such as teaching or research.</a:t>
            </a:r>
          </a:p>
          <a:p>
            <a:endParaRPr lang="en-US" sz="1200" kern="1200" dirty="0">
              <a:solidFill>
                <a:srgbClr val="000000"/>
              </a:solidFill>
            </a:endParaRPr>
          </a:p>
          <a:p>
            <a:r>
              <a:rPr lang="en-US" sz="1200" kern="1200" dirty="0">
                <a:solidFill>
                  <a:srgbClr val="000000"/>
                </a:solidFill>
              </a:rPr>
              <a:t>Usually, the student fellow identifies their research interest in a Teaching Track – either Educational or Clinical Research, or a student may select a Biomedical or Basic Science Research Track.  </a:t>
            </a:r>
          </a:p>
          <a:p>
            <a:endParaRPr lang="en-US" sz="1200" kern="1200" dirty="0">
              <a:solidFill>
                <a:srgbClr val="000000"/>
              </a:solidFill>
            </a:endParaRPr>
          </a:p>
          <a:p>
            <a:r>
              <a:rPr lang="en-US" sz="1200" kern="1200" dirty="0">
                <a:solidFill>
                  <a:srgbClr val="000000"/>
                </a:solidFill>
              </a:rPr>
              <a:t>The Liaison may utilize the ADEA sample application, or they may create their own application for interested students to apply to participate in this program. </a:t>
            </a:r>
          </a:p>
          <a:p>
            <a:r>
              <a:rPr lang="en-US" sz="1200" kern="1200" dirty="0">
                <a:solidFill>
                  <a:srgbClr val="000000"/>
                </a:solidFill>
              </a:rPr>
              <a:t> </a:t>
            </a:r>
          </a:p>
          <a:p>
            <a:r>
              <a:rPr lang="en-US" sz="1200" kern="1200" dirty="0">
                <a:solidFill>
                  <a:srgbClr val="000000"/>
                </a:solidFill>
              </a:rPr>
              <a:t>ADCFP applications can be used to collect information about the students, or it can be used in a competitive manner to rate applicants and determine entry into the program.   Each school takes a different approach to this process.</a:t>
            </a:r>
          </a:p>
          <a:p>
            <a:endParaRPr lang="en-US" sz="1200" kern="1200" dirty="0">
              <a:solidFill>
                <a:srgbClr val="000000"/>
              </a:solidFill>
            </a:endParaRPr>
          </a:p>
          <a:p>
            <a:r>
              <a:rPr lang="en-US" sz="1200" kern="1200" dirty="0">
                <a:solidFill>
                  <a:srgbClr val="000000"/>
                </a:solidFill>
              </a:rPr>
              <a:t>In whatever format, schools are strongly encouraged to have some sort of application process. </a:t>
            </a:r>
          </a:p>
          <a:p>
            <a:pPr marL="0" indent="0">
              <a:buFontTx/>
              <a:buNone/>
            </a:pPr>
            <a:endParaRPr lang="en-US" dirty="0"/>
          </a:p>
        </p:txBody>
      </p:sp>
      <p:sp>
        <p:nvSpPr>
          <p:cNvPr id="4" name="Slide Number Placeholder 3"/>
          <p:cNvSpPr>
            <a:spLocks noGrp="1"/>
          </p:cNvSpPr>
          <p:nvPr>
            <p:ph type="sldNum" sz="quarter" idx="5"/>
          </p:nvPr>
        </p:nvSpPr>
        <p:spPr/>
        <p:txBody>
          <a:bodyPr/>
          <a:lstStyle/>
          <a:p>
            <a:fld id="{DFED34C8-2243-6D47-ACA2-DCE468254D08}" type="slidenum">
              <a:rPr lang="en-US" smtClean="0"/>
              <a:t>9</a:t>
            </a:fld>
            <a:endParaRPr lang="en-US"/>
          </a:p>
        </p:txBody>
      </p:sp>
    </p:spTree>
    <p:extLst>
      <p:ext uri="{BB962C8B-B14F-4D97-AF65-F5344CB8AC3E}">
        <p14:creationId xmlns:p14="http://schemas.microsoft.com/office/powerpoint/2010/main" val="2183661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1058396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3325838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527904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19250"/>
            <a:ext cx="8229600" cy="31663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DEA_logo-white-tagline.png"/>
          <p:cNvPicPr>
            <a:picLocks noChangeAspect="1"/>
          </p:cNvPicPr>
          <p:nvPr userDrawn="1"/>
        </p:nvPicPr>
        <p:blipFill>
          <a:blip r:embed="rId2"/>
          <a:stretch>
            <a:fillRect/>
          </a:stretch>
        </p:blipFill>
        <p:spPr>
          <a:xfrm>
            <a:off x="6929691" y="6464808"/>
            <a:ext cx="1914029" cy="324321"/>
          </a:xfrm>
          <a:prstGeom prst="rect">
            <a:avLst/>
          </a:prstGeom>
        </p:spPr>
      </p:pic>
      <p:pic>
        <p:nvPicPr>
          <p:cNvPr id="5" name="Picture 4"/>
          <p:cNvPicPr>
            <a:picLocks/>
          </p:cNvPicPr>
          <p:nvPr userDrawn="1"/>
        </p:nvPicPr>
        <p:blipFill>
          <a:blip r:embed="rId3"/>
          <a:stretch>
            <a:fillRect/>
          </a:stretch>
        </p:blipFill>
        <p:spPr>
          <a:xfrm>
            <a:off x="0" y="6400800"/>
            <a:ext cx="9144000" cy="457200"/>
          </a:xfrm>
          <a:prstGeom prst="rect">
            <a:avLst/>
          </a:prstGeom>
        </p:spPr>
      </p:pic>
      <p:pic>
        <p:nvPicPr>
          <p:cNvPr id="6" name="Picture 5" descr="ADEA_logo-white-tagline.png"/>
          <p:cNvPicPr>
            <a:picLocks noChangeAspect="1"/>
          </p:cNvPicPr>
          <p:nvPr userDrawn="1"/>
        </p:nvPicPr>
        <p:blipFill>
          <a:blip r:embed="rId2"/>
          <a:stretch>
            <a:fillRect/>
          </a:stretch>
        </p:blipFill>
        <p:spPr>
          <a:xfrm>
            <a:off x="6929691" y="6464808"/>
            <a:ext cx="1914029" cy="324321"/>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
        <p:nvSpPr>
          <p:cNvPr id="9"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95269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360495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3604952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360495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31663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DEA_logo-white-tagline.png"/>
          <p:cNvPicPr>
            <a:picLocks noChangeAspect="1"/>
          </p:cNvPicPr>
          <p:nvPr userDrawn="1"/>
        </p:nvPicPr>
        <p:blipFill>
          <a:blip r:embed="rId2"/>
          <a:stretch>
            <a:fillRect/>
          </a:stretch>
        </p:blipFill>
        <p:spPr>
          <a:xfrm>
            <a:off x="6929691" y="6464808"/>
            <a:ext cx="1914029" cy="324321"/>
          </a:xfrm>
          <a:prstGeom prst="rect">
            <a:avLst/>
          </a:prstGeom>
        </p:spPr>
      </p:pic>
      <p:pic>
        <p:nvPicPr>
          <p:cNvPr id="5" name="Picture 4"/>
          <p:cNvPicPr>
            <a:picLocks/>
          </p:cNvPicPr>
          <p:nvPr userDrawn="1"/>
        </p:nvPicPr>
        <p:blipFill>
          <a:blip r:embed="rId3"/>
          <a:stretch>
            <a:fillRect/>
          </a:stretch>
        </p:blipFill>
        <p:spPr>
          <a:xfrm>
            <a:off x="0" y="6400800"/>
            <a:ext cx="9144000" cy="457200"/>
          </a:xfrm>
          <a:prstGeom prst="rect">
            <a:avLst/>
          </a:prstGeom>
        </p:spPr>
      </p:pic>
      <p:pic>
        <p:nvPicPr>
          <p:cNvPr id="6" name="Picture 5" descr="ADEA_logo-white-tagline.png"/>
          <p:cNvPicPr>
            <a:picLocks noChangeAspect="1"/>
          </p:cNvPicPr>
          <p:nvPr userDrawn="1"/>
        </p:nvPicPr>
        <p:blipFill>
          <a:blip r:embed="rId2"/>
          <a:stretch>
            <a:fillRect/>
          </a:stretch>
        </p:blipFill>
        <p:spPr>
          <a:xfrm>
            <a:off x="6929691" y="6464808"/>
            <a:ext cx="1914029" cy="324321"/>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1617482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2453801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790805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14930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2002403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744529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1407368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135723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CAC0-547F-42A2-B662-A7887254420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7B3E9B8-49D7-4AE8-A42A-B8F81720082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F81B2D2-F26B-4A93-A43E-60510EFF9A03}"/>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a:extLst>
              <a:ext uri="{FF2B5EF4-FFF2-40B4-BE49-F238E27FC236}">
                <a16:creationId xmlns:a16="http://schemas.microsoft.com/office/drawing/2014/main" id="{C1F85337-96CF-4FAE-A83C-B6CB00109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222FF-6276-40D7-9FD5-90F18B09E61E}"/>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3458554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8A0C-F10D-4A5B-9798-1B0EFD279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E1C6E-513C-4596-9AEB-576D061694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5F4B8-45A3-428D-8FDA-43AC0D19F68E}"/>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a:extLst>
              <a:ext uri="{FF2B5EF4-FFF2-40B4-BE49-F238E27FC236}">
                <a16:creationId xmlns:a16="http://schemas.microsoft.com/office/drawing/2014/main" id="{99BA996D-4934-4A51-9B8F-1EA5A4DE5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BD249-E31D-4B56-A5CA-B2D1A0BD9B7F}"/>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4284801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DD9A-C732-4C6C-81DC-FD8C9B8B77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B86A4CC-EA6B-4868-BCE0-ADCB02F7B14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CFD099-E85A-4B00-A29F-332180ECB888}"/>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a:extLst>
              <a:ext uri="{FF2B5EF4-FFF2-40B4-BE49-F238E27FC236}">
                <a16:creationId xmlns:a16="http://schemas.microsoft.com/office/drawing/2014/main" id="{0FA21C18-992E-4C8E-B561-6C0C4884A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C0B83-5FE6-404D-A780-F2F0AF643C31}"/>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2351705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DA97F-5D23-4E79-9738-17671EF311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A20D0-A563-41AE-9974-382F9BF8D7E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ECF54B-CCED-4F91-8EF3-C00B0629C17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4FFF5D-63F3-4153-A862-8FB02F8E2A8D}"/>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6" name="Footer Placeholder 5">
            <a:extLst>
              <a:ext uri="{FF2B5EF4-FFF2-40B4-BE49-F238E27FC236}">
                <a16:creationId xmlns:a16="http://schemas.microsoft.com/office/drawing/2014/main" id="{16DEAB86-AC84-4D53-96B1-4EE3E0D62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588F9-EF04-450C-9B2A-E6B0A4B1B384}"/>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3608669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2C2CA-AF62-41DE-B075-349064B3309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557D2-1873-495E-BA41-702582DCD92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B195927-E769-420F-B993-7D7DA05C335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B032E2-DFF5-490B-A5D0-B9700BC6850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879C6E3-E418-478F-94B4-1ACC91C2538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240CE2-FF4A-4B8B-A81C-6C858A9F256F}"/>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8" name="Footer Placeholder 7">
            <a:extLst>
              <a:ext uri="{FF2B5EF4-FFF2-40B4-BE49-F238E27FC236}">
                <a16:creationId xmlns:a16="http://schemas.microsoft.com/office/drawing/2014/main" id="{8394ADE6-712E-4A72-B7F6-AE91C6A505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F631D3-4C74-4774-ABAE-674191C90D5A}"/>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648595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DBD5-18D6-4980-869A-184292AB8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C9376-E5D7-4E11-A4FF-445B19427762}"/>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4" name="Footer Placeholder 3">
            <a:extLst>
              <a:ext uri="{FF2B5EF4-FFF2-40B4-BE49-F238E27FC236}">
                <a16:creationId xmlns:a16="http://schemas.microsoft.com/office/drawing/2014/main" id="{E323AEDB-636D-4F44-8977-1FBAD83684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0BF74A-B4E4-4370-9935-AF3E724E5440}"/>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3217961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04C5B-EA2B-4EDC-B3E4-494A699842C1}"/>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3" name="Footer Placeholder 2">
            <a:extLst>
              <a:ext uri="{FF2B5EF4-FFF2-40B4-BE49-F238E27FC236}">
                <a16:creationId xmlns:a16="http://schemas.microsoft.com/office/drawing/2014/main" id="{47AA4CF0-6CA1-4163-9644-E7813D032B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7D301A-A530-4BC4-AC21-21A6D4E9EABC}"/>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277346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1524900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0016-33F5-4B3E-B413-F896E1BBDBE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905CB3-8C51-4107-9974-8037C950801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C2E539-5322-4712-8A00-65376263546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4E80833-C429-4565-9ED8-39E582A8F84E}"/>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6" name="Footer Placeholder 5">
            <a:extLst>
              <a:ext uri="{FF2B5EF4-FFF2-40B4-BE49-F238E27FC236}">
                <a16:creationId xmlns:a16="http://schemas.microsoft.com/office/drawing/2014/main" id="{5307960B-02C7-4F02-97D1-FAE170FBB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4E159-1124-4E53-ACE8-FA9DDFB78AB6}"/>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896914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D069C-E8F0-4A07-93DE-CBC39D11713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DBC559-D104-42C5-B452-930F189D67B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E814F86-73BE-47E5-AF1B-C99F9EC5C1B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CC5D90-C564-487D-B255-CBB67A194BAD}"/>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6" name="Footer Placeholder 5">
            <a:extLst>
              <a:ext uri="{FF2B5EF4-FFF2-40B4-BE49-F238E27FC236}">
                <a16:creationId xmlns:a16="http://schemas.microsoft.com/office/drawing/2014/main" id="{31F55612-4447-482A-86CA-17B4962B4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C3F197-621F-4634-BF3A-F22E60176892}"/>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2825880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4EFD-4993-4DE5-B66E-C206F8DB47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325489-B16A-421A-9591-F407D152A0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25DFB-8DBF-4BBB-ACE7-8070437955EB}"/>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a:extLst>
              <a:ext uri="{FF2B5EF4-FFF2-40B4-BE49-F238E27FC236}">
                <a16:creationId xmlns:a16="http://schemas.microsoft.com/office/drawing/2014/main" id="{92AE4850-FA34-4FE2-8540-E81D48EB0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FDF36-A79B-4090-BC4E-6CB36FFB8427}"/>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1082321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3E282-27B8-4665-9CFD-FD2C4ED45FB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26E17A-07F1-4583-AE51-D4068CA1906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C77B2-592F-476F-AC47-E87080BA1ED7}"/>
              </a:ext>
            </a:extLst>
          </p:cNvPr>
          <p:cNvSpPr>
            <a:spLocks noGrp="1"/>
          </p:cNvSpPr>
          <p:nvPr>
            <p:ph type="dt" sz="half" idx="10"/>
          </p:nvPr>
        </p:nvSpPr>
        <p:spPr/>
        <p:txBody>
          <a:bodyPr/>
          <a:lstStyle/>
          <a:p>
            <a:fld id="{62DFD1B9-5068-455F-BDC6-27BF9EAB2D4D}" type="datetimeFigureOut">
              <a:rPr lang="en-US" smtClean="0"/>
              <a:t>4/14/2025</a:t>
            </a:fld>
            <a:endParaRPr lang="en-US"/>
          </a:p>
        </p:txBody>
      </p:sp>
      <p:sp>
        <p:nvSpPr>
          <p:cNvPr id="5" name="Footer Placeholder 4">
            <a:extLst>
              <a:ext uri="{FF2B5EF4-FFF2-40B4-BE49-F238E27FC236}">
                <a16:creationId xmlns:a16="http://schemas.microsoft.com/office/drawing/2014/main" id="{09E8014C-C94B-4E59-ADDF-22D0DDA5F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1CA0E-C34E-43DB-8B9E-07A114E1593C}"/>
              </a:ext>
            </a:extLst>
          </p:cNvPr>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4056556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47700"/>
            <a:ext cx="4038600" cy="3962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47701"/>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p:cNvPicPr>
          <p:nvPr userDrawn="1"/>
        </p:nvPicPr>
        <p:blipFill>
          <a:blip r:embed="rId2"/>
          <a:stretch>
            <a:fillRect/>
          </a:stretch>
        </p:blipFill>
        <p:spPr>
          <a:xfrm>
            <a:off x="0" y="6400800"/>
            <a:ext cx="9144000" cy="457200"/>
          </a:xfrm>
          <a:prstGeom prst="rect">
            <a:avLst/>
          </a:prstGeom>
        </p:spPr>
      </p:pic>
      <p:pic>
        <p:nvPicPr>
          <p:cNvPr id="8" name="Picture 7" descr="ADEA_logo-white-tagline.png"/>
          <p:cNvPicPr>
            <a:picLocks noChangeAspect="1"/>
          </p:cNvPicPr>
          <p:nvPr userDrawn="1"/>
        </p:nvPicPr>
        <p:blipFill>
          <a:blip r:embed="rId3"/>
          <a:stretch>
            <a:fillRect/>
          </a:stretch>
        </p:blipFill>
        <p:spPr>
          <a:xfrm>
            <a:off x="6929691" y="6464808"/>
            <a:ext cx="1914029" cy="324321"/>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5965"/>
            <a:ext cx="4010025" cy="802005"/>
          </a:xfrm>
          <a:prstGeom prst="rect">
            <a:avLst/>
          </a:prstGeom>
        </p:spPr>
      </p:pic>
    </p:spTree>
    <p:extLst>
      <p:ext uri="{BB962C8B-B14F-4D97-AF65-F5344CB8AC3E}">
        <p14:creationId xmlns:p14="http://schemas.microsoft.com/office/powerpoint/2010/main" val="3243598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DFD1B9-5068-455F-BDC6-27BF9EAB2D4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202105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DFD1B9-5068-455F-BDC6-27BF9EAB2D4D}"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952998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DFD1B9-5068-455F-BDC6-27BF9EAB2D4D}"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402610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FD1B9-5068-455F-BDC6-27BF9EAB2D4D}"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115758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FD1B9-5068-455F-BDC6-27BF9EAB2D4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136687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FD1B9-5068-455F-BDC6-27BF9EAB2D4D}"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E1B9C-AF6C-4649-9EA0-0D303FEA11A4}" type="slidenum">
              <a:rPr lang="en-US" smtClean="0"/>
              <a:t>‹#›</a:t>
            </a:fld>
            <a:endParaRPr lang="en-US"/>
          </a:p>
        </p:txBody>
      </p:sp>
    </p:spTree>
    <p:extLst>
      <p:ext uri="{BB962C8B-B14F-4D97-AF65-F5344CB8AC3E}">
        <p14:creationId xmlns:p14="http://schemas.microsoft.com/office/powerpoint/2010/main" val="177791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FD1B9-5068-455F-BDC6-27BF9EAB2D4D}" type="datetimeFigureOut">
              <a:rPr lang="en-US" smtClean="0"/>
              <a:t>4/14/2025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E1B9C-AF6C-4649-9EA0-0D303FEA11A4}" type="slidenum">
              <a:rPr lang="en-US" smtClean="0"/>
              <a:t>‹#›</a:t>
            </a:fld>
            <a:endParaRPr lang="en-US"/>
          </a:p>
        </p:txBody>
      </p:sp>
    </p:spTree>
    <p:extLst>
      <p:ext uri="{BB962C8B-B14F-4D97-AF65-F5344CB8AC3E}">
        <p14:creationId xmlns:p14="http://schemas.microsoft.com/office/powerpoint/2010/main" val="683056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 id="2147483666" r:id="rId16"/>
    <p:sldLayoutId id="2147483668" r:id="rId17"/>
    <p:sldLayoutId id="2147483669" r:id="rId18"/>
    <p:sldLayoutId id="2147483671" r:id="rId19"/>
    <p:sldLayoutId id="2147483673" r:id="rId20"/>
    <p:sldLayoutId id="2147483675" r:id="rId21"/>
    <p:sldLayoutId id="2147483676"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8702B7-7473-42CE-96DF-396D7F313A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B204B0-FB4D-466D-B714-0FE91FE0F71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3FDF3-A5D8-463F-B2E3-66DA3849387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DFD1B9-5068-455F-BDC6-27BF9EAB2D4D}" type="datetimeFigureOut">
              <a:rPr lang="en-US" smtClean="0"/>
              <a:t>4/14/2025</a:t>
            </a:fld>
            <a:endParaRPr lang="en-US"/>
          </a:p>
        </p:txBody>
      </p:sp>
      <p:sp>
        <p:nvSpPr>
          <p:cNvPr id="5" name="Footer Placeholder 4">
            <a:extLst>
              <a:ext uri="{FF2B5EF4-FFF2-40B4-BE49-F238E27FC236}">
                <a16:creationId xmlns:a16="http://schemas.microsoft.com/office/drawing/2014/main" id="{219990FE-3CC2-4B59-984B-FF1CF7FFFDC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18AF37-1004-4B3A-A76F-ED0B9F8CD8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3E1B9C-AF6C-4649-9EA0-0D303FEA11A4}" type="slidenum">
              <a:rPr lang="en-US" smtClean="0"/>
              <a:t>‹#›</a:t>
            </a:fld>
            <a:endParaRPr lang="en-US"/>
          </a:p>
        </p:txBody>
      </p:sp>
    </p:spTree>
    <p:extLst>
      <p:ext uri="{BB962C8B-B14F-4D97-AF65-F5344CB8AC3E}">
        <p14:creationId xmlns:p14="http://schemas.microsoft.com/office/powerpoint/2010/main" val="346452863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video" Target="../media/media10.mp4"/><Relationship Id="rId7" Type="http://schemas.openxmlformats.org/officeDocument/2006/relationships/diagramLayout" Target="../diagrams/layout3.xml"/><Relationship Id="rId2" Type="http://schemas.microsoft.com/office/2007/relationships/media" Target="../media/media10.mp4"/><Relationship Id="rId1" Type="http://schemas.openxmlformats.org/officeDocument/2006/relationships/tags" Target="../tags/tag6.xml"/><Relationship Id="rId6" Type="http://schemas.openxmlformats.org/officeDocument/2006/relationships/diagramData" Target="../diagrams/data3.xml"/><Relationship Id="rId11" Type="http://schemas.openxmlformats.org/officeDocument/2006/relationships/image" Target="../media/image10.png"/><Relationship Id="rId5" Type="http://schemas.openxmlformats.org/officeDocument/2006/relationships/notesSlide" Target="../notesSlides/notesSlide10.xml"/><Relationship Id="rId10" Type="http://schemas.microsoft.com/office/2007/relationships/diagramDrawing" Target="../diagrams/drawing3.xml"/><Relationship Id="rId4" Type="http://schemas.openxmlformats.org/officeDocument/2006/relationships/slideLayout" Target="../slideLayouts/slideLayout12.xml"/><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3" Type="http://schemas.openxmlformats.org/officeDocument/2006/relationships/video" Target="../media/media11.mp4"/><Relationship Id="rId2" Type="http://schemas.microsoft.com/office/2007/relationships/media" Target="../media/media11.mp4"/><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11.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video" Target="../media/media12.mp4"/><Relationship Id="rId7" Type="http://schemas.openxmlformats.org/officeDocument/2006/relationships/image" Target="../media/image10.png"/><Relationship Id="rId2" Type="http://schemas.microsoft.com/office/2007/relationships/media" Target="../media/media12.mp4"/><Relationship Id="rId1" Type="http://schemas.openxmlformats.org/officeDocument/2006/relationships/tags" Target="../tags/tag8.xml"/><Relationship Id="rId6" Type="http://schemas.openxmlformats.org/officeDocument/2006/relationships/image" Target="../media/image21.jpg"/><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video" Target="../media/media13.mp4"/><Relationship Id="rId7" Type="http://schemas.openxmlformats.org/officeDocument/2006/relationships/image" Target="../media/image10.png"/><Relationship Id="rId2" Type="http://schemas.microsoft.com/office/2007/relationships/media" Target="../media/media13.mp4"/><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notesSlide" Target="../notesSlides/notesSlide13.xml"/><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14.mp4"/><Relationship Id="rId7" Type="http://schemas.openxmlformats.org/officeDocument/2006/relationships/image" Target="../media/image24.svg"/><Relationship Id="rId2" Type="http://schemas.microsoft.com/office/2007/relationships/media" Target="../media/media14.mp4"/><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notesSlide" Target="../notesSlides/notesSlide14.xml"/><Relationship Id="rId10" Type="http://schemas.openxmlformats.org/officeDocument/2006/relationships/image" Target="../media/image27.png"/><Relationship Id="rId4" Type="http://schemas.openxmlformats.org/officeDocument/2006/relationships/slideLayout" Target="../slideLayouts/slideLayout12.xml"/><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video" Target="../media/media16.mp4"/><Relationship Id="rId2" Type="http://schemas.microsoft.com/office/2007/relationships/media" Target="../media/media16.mp4"/><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notesSlide" Target="../notesSlides/notesSlide16.xml"/><Relationship Id="rId4"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video" Target="../media/media17.mp4"/><Relationship Id="rId2" Type="http://schemas.microsoft.com/office/2007/relationships/media" Target="../media/media17.mp4"/><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notesSlide" Target="../notesSlides/notesSlide17.xml"/><Relationship Id="rId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video" Target="../media/media18.mp4"/><Relationship Id="rId2" Type="http://schemas.microsoft.com/office/2007/relationships/media" Target="../media/media18.mp4"/><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notesSlide" Target="../notesSlides/notesSlide18.xml"/><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video" Target="../media/media19.mp4"/><Relationship Id="rId2" Type="http://schemas.microsoft.com/office/2007/relationships/media" Target="../media/media19.mp4"/><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notesSlide" Target="../notesSlides/notesSlide19.xml"/><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6.xml"/><Relationship Id="rId7" Type="http://schemas.openxmlformats.org/officeDocument/2006/relationships/diagramQuickStyle" Target="../diagrams/quickStyle1.xml"/><Relationship Id="rId12"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11" Type="http://schemas.openxmlformats.org/officeDocument/2006/relationships/image" Target="../media/image7.svg"/><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video" Target="../media/media20.mp4"/><Relationship Id="rId2" Type="http://schemas.microsoft.com/office/2007/relationships/media" Target="../media/media20.mp4"/><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video" Target="../media/media21.mp4"/><Relationship Id="rId2" Type="http://schemas.microsoft.com/office/2007/relationships/media" Target="../media/media21.mp4"/><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notesSlide" Target="../notesSlides/notesSlide21.xml"/><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video" Target="../media/media22.mp4"/><Relationship Id="rId2" Type="http://schemas.microsoft.com/office/2007/relationships/media" Target="../media/media22.mp4"/><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video" Target="../media/media23.mp4"/><Relationship Id="rId2" Type="http://schemas.microsoft.com/office/2007/relationships/media" Target="../media/media23.mp4"/><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video" Target="../media/media24.mp4"/><Relationship Id="rId2" Type="http://schemas.microsoft.com/office/2007/relationships/media" Target="../media/media24.mp4"/><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notesSlide" Target="../notesSlides/notesSlide23.xml"/><Relationship Id="rId4"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video" Target="../media/media25.mp4"/><Relationship Id="rId2" Type="http://schemas.microsoft.com/office/2007/relationships/media" Target="../media/media25.mp4"/><Relationship Id="rId1" Type="http://schemas.openxmlformats.org/officeDocument/2006/relationships/tags" Target="../tags/tag20.xml"/><Relationship Id="rId6" Type="http://schemas.openxmlformats.org/officeDocument/2006/relationships/image" Target="../media/image27.png"/><Relationship Id="rId5" Type="http://schemas.openxmlformats.org/officeDocument/2006/relationships/notesSlide" Target="../notesSlides/notesSlide24.xml"/><Relationship Id="rId4"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video" Target="../media/media26.mp4"/><Relationship Id="rId2" Type="http://schemas.microsoft.com/office/2007/relationships/media" Target="../media/media26.mp4"/><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notesSlide" Target="../notesSlides/notesSlide25.xml"/><Relationship Id="rId4"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video" Target="../media/media27.mp4"/><Relationship Id="rId2" Type="http://schemas.microsoft.com/office/2007/relationships/media" Target="../media/media27.mp4"/><Relationship Id="rId1" Type="http://schemas.openxmlformats.org/officeDocument/2006/relationships/tags" Target="../tags/tag22.xml"/><Relationship Id="rId6" Type="http://schemas.openxmlformats.org/officeDocument/2006/relationships/image" Target="../media/image27.png"/><Relationship Id="rId5" Type="http://schemas.openxmlformats.org/officeDocument/2006/relationships/notesSlide" Target="../notesSlides/notesSlide26.xml"/><Relationship Id="rId4"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video" Target="../media/media28.mp4"/><Relationship Id="rId2" Type="http://schemas.microsoft.com/office/2007/relationships/media" Target="../media/media28.mp4"/><Relationship Id="rId1" Type="http://schemas.openxmlformats.org/officeDocument/2006/relationships/tags" Target="../tags/tag23.xml"/><Relationship Id="rId6" Type="http://schemas.openxmlformats.org/officeDocument/2006/relationships/image" Target="../media/image27.png"/><Relationship Id="rId5" Type="http://schemas.openxmlformats.org/officeDocument/2006/relationships/notesSlide" Target="../notesSlides/notesSlide27.xml"/><Relationship Id="rId4"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video" Target="../media/media29.mp4"/><Relationship Id="rId2" Type="http://schemas.microsoft.com/office/2007/relationships/media" Target="../media/media29.mp4"/><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notesSlide" Target="../notesSlides/notesSlide29.xml"/><Relationship Id="rId4"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video" Target="../media/media30.mp4"/><Relationship Id="rId2" Type="http://schemas.microsoft.com/office/2007/relationships/media" Target="../media/media30.mp4"/><Relationship Id="rId1" Type="http://schemas.openxmlformats.org/officeDocument/2006/relationships/tags" Target="../tags/tag26.xml"/><Relationship Id="rId6" Type="http://schemas.openxmlformats.org/officeDocument/2006/relationships/image" Target="../media/image27.png"/><Relationship Id="rId5" Type="http://schemas.openxmlformats.org/officeDocument/2006/relationships/notesSlide" Target="../notesSlides/notesSlide30.xml"/><Relationship Id="rId4"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video" Target="../media/media31.mp4"/><Relationship Id="rId2" Type="http://schemas.microsoft.com/office/2007/relationships/media" Target="../media/media31.mp4"/><Relationship Id="rId1" Type="http://schemas.openxmlformats.org/officeDocument/2006/relationships/tags" Target="../tags/tag27.xml"/><Relationship Id="rId6" Type="http://schemas.openxmlformats.org/officeDocument/2006/relationships/image" Target="../media/image27.png"/><Relationship Id="rId5" Type="http://schemas.openxmlformats.org/officeDocument/2006/relationships/notesSlide" Target="../notesSlides/notesSlide31.xml"/><Relationship Id="rId4"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video" Target="../media/media32.mp4"/><Relationship Id="rId7" Type="http://schemas.openxmlformats.org/officeDocument/2006/relationships/image" Target="../media/image27.png"/><Relationship Id="rId2" Type="http://schemas.microsoft.com/office/2007/relationships/media" Target="../media/media32.mp4"/><Relationship Id="rId1" Type="http://schemas.openxmlformats.org/officeDocument/2006/relationships/tags" Target="../tags/tag28.xml"/><Relationship Id="rId6" Type="http://schemas.openxmlformats.org/officeDocument/2006/relationships/hyperlink" Target="mailto:ProfessionalDevelopment@adea.org" TargetMode="External"/><Relationship Id="rId5" Type="http://schemas.openxmlformats.org/officeDocument/2006/relationships/notesSlide" Target="../notesSlides/notesSlide32.xml"/><Relationship Id="rId4"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7.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video" Target="../media/media8.mp4"/><Relationship Id="rId7" Type="http://schemas.openxmlformats.org/officeDocument/2006/relationships/image" Target="../media/image10.png"/><Relationship Id="rId2" Type="http://schemas.microsoft.com/office/2007/relationships/media" Target="../media/media8.mp4"/><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video" Target="../media/media9.mp4"/><Relationship Id="rId7" Type="http://schemas.openxmlformats.org/officeDocument/2006/relationships/diagramLayout" Target="../diagrams/layout2.xml"/><Relationship Id="rId2" Type="http://schemas.microsoft.com/office/2007/relationships/media" Target="../media/media9.mp4"/><Relationship Id="rId1" Type="http://schemas.openxmlformats.org/officeDocument/2006/relationships/tags" Target="../tags/tag5.xml"/><Relationship Id="rId6" Type="http://schemas.openxmlformats.org/officeDocument/2006/relationships/diagramData" Target="../diagrams/data2.xml"/><Relationship Id="rId11" Type="http://schemas.openxmlformats.org/officeDocument/2006/relationships/image" Target="../media/image10.png"/><Relationship Id="rId5" Type="http://schemas.openxmlformats.org/officeDocument/2006/relationships/notesSlide" Target="../notesSlides/notesSlide9.xml"/><Relationship Id="rId10" Type="http://schemas.microsoft.com/office/2007/relationships/diagramDrawing" Target="../diagrams/drawing2.xml"/><Relationship Id="rId4" Type="http://schemas.openxmlformats.org/officeDocument/2006/relationships/slideLayout" Target="../slideLayouts/slideLayout20.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6103600-2E0D-44A6-9979-42468781894C}"/>
              </a:ext>
            </a:extLst>
          </p:cNvPr>
          <p:cNvSpPr txBox="1">
            <a:spLocks/>
          </p:cNvSpPr>
          <p:nvPr/>
        </p:nvSpPr>
        <p:spPr>
          <a:xfrm>
            <a:off x="628650" y="365125"/>
            <a:ext cx="7886700" cy="1325563"/>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3300" b="1" kern="1200" dirty="0">
                <a:solidFill>
                  <a:schemeClr val="tx1"/>
                </a:solidFill>
                <a:latin typeface="Avenir LT 35 Light"/>
              </a:rPr>
              <a:t>ADEA Academic Dental Careers Fellowship Program</a:t>
            </a:r>
            <a:br>
              <a:rPr lang="en-US" sz="3300" b="1" kern="1200" dirty="0">
                <a:solidFill>
                  <a:schemeClr val="tx1"/>
                </a:solidFill>
                <a:latin typeface="Avenir LT 35 Light"/>
              </a:rPr>
            </a:br>
            <a:r>
              <a:rPr lang="en-US" sz="3300" b="1" kern="1200" dirty="0">
                <a:solidFill>
                  <a:schemeClr val="tx1"/>
                </a:solidFill>
                <a:latin typeface="Avenir LT 35 Light"/>
              </a:rPr>
              <a:t>(ADCFP)</a:t>
            </a:r>
            <a:br>
              <a:rPr lang="en-US" sz="2800" b="1" kern="1200" dirty="0">
                <a:solidFill>
                  <a:schemeClr val="tx1"/>
                </a:solidFill>
                <a:latin typeface="+mj-lt"/>
                <a:ea typeface="+mj-ea"/>
                <a:cs typeface="+mj-cs"/>
              </a:rPr>
            </a:br>
            <a:r>
              <a:rPr lang="en-US" sz="2800" b="1" kern="1200" dirty="0">
                <a:solidFill>
                  <a:schemeClr val="tx1"/>
                </a:solidFill>
                <a:latin typeface="+mj-lt"/>
                <a:ea typeface="+mj-ea"/>
                <a:cs typeface="+mj-cs"/>
              </a:rPr>
              <a:t>  </a:t>
            </a:r>
          </a:p>
        </p:txBody>
      </p:sp>
      <p:pic>
        <p:nvPicPr>
          <p:cNvPr id="3" name="Picture 2">
            <a:extLst>
              <a:ext uri="{FF2B5EF4-FFF2-40B4-BE49-F238E27FC236}">
                <a16:creationId xmlns:a16="http://schemas.microsoft.com/office/drawing/2014/main" id="{BA4805CD-D160-4901-AAC0-D59CB693C1D4}"/>
              </a:ext>
            </a:extLst>
          </p:cNvPr>
          <p:cNvPicPr>
            <a:picLocks noChangeAspect="1"/>
          </p:cNvPicPr>
          <p:nvPr/>
        </p:nvPicPr>
        <p:blipFill rotWithShape="1">
          <a:blip r:embed="rId6">
            <a:extLst>
              <a:ext uri="{28A0092B-C50C-407E-A947-70E740481C1C}">
                <a14:useLocalDpi xmlns:a14="http://schemas.microsoft.com/office/drawing/2010/main" val="0"/>
              </a:ext>
            </a:extLst>
          </a:blip>
          <a:srcRect l="16804" t="1" r="14926" b="14306"/>
          <a:stretch/>
        </p:blipFill>
        <p:spPr>
          <a:xfrm>
            <a:off x="2057400" y="1524000"/>
            <a:ext cx="5377146" cy="4184650"/>
          </a:xfrm>
          <a:prstGeom prst="rect">
            <a:avLst/>
          </a:prstGeom>
        </p:spPr>
      </p:pic>
      <p:pic>
        <p:nvPicPr>
          <p:cNvPr id="14" name="Video 13">
            <a:hlinkClick r:id="" action="ppaction://media"/>
            <a:extLst>
              <a:ext uri="{FF2B5EF4-FFF2-40B4-BE49-F238E27FC236}">
                <a16:creationId xmlns:a16="http://schemas.microsoft.com/office/drawing/2014/main" id="{1350F2BE-92E5-783A-9866-79FF317A0B4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258838338"/>
      </p:ext>
    </p:extLst>
  </p:cSld>
  <p:clrMapOvr>
    <a:masterClrMapping/>
  </p:clrMapOvr>
  <mc:AlternateContent xmlns:mc="http://schemas.openxmlformats.org/markup-compatibility/2006" xmlns:p14="http://schemas.microsoft.com/office/powerpoint/2010/main">
    <mc:Choice Requires="p14">
      <p:transition spd="slow" p14:dur="2000" advTm="18046"/>
    </mc:Choice>
    <mc:Fallback xmlns="">
      <p:transition spd="slow" advTm="1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57200" y="713232"/>
            <a:ext cx="2702052" cy="550468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chemeClr val="tx1"/>
                </a:solidFill>
                <a:latin typeface="Avenir LT 35 Light"/>
                <a:ea typeface="+mj-ea"/>
                <a:cs typeface="+mj-cs"/>
              </a:rPr>
              <a:t>ADCFP Program Components</a:t>
            </a:r>
          </a:p>
        </p:txBody>
      </p:sp>
      <p:graphicFrame>
        <p:nvGraphicFramePr>
          <p:cNvPr id="4" name="Diagram 3">
            <a:extLst>
              <a:ext uri="{FF2B5EF4-FFF2-40B4-BE49-F238E27FC236}">
                <a16:creationId xmlns:a16="http://schemas.microsoft.com/office/drawing/2014/main" id="{46601515-EB97-4723-ACAD-72468C37857E}"/>
              </a:ext>
            </a:extLst>
          </p:cNvPr>
          <p:cNvGraphicFramePr/>
          <p:nvPr>
            <p:extLst>
              <p:ext uri="{D42A27DB-BD31-4B8C-83A1-F6EECF244321}">
                <p14:modId xmlns:p14="http://schemas.microsoft.com/office/powerpoint/2010/main" val="1645941889"/>
              </p:ext>
            </p:extLst>
          </p:nvPr>
        </p:nvGraphicFramePr>
        <p:xfrm>
          <a:off x="3819906" y="713232"/>
          <a:ext cx="4697730"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Video 13">
            <a:hlinkClick r:id="" action="ppaction://media"/>
            <a:extLst>
              <a:ext uri="{FF2B5EF4-FFF2-40B4-BE49-F238E27FC236}">
                <a16:creationId xmlns:a16="http://schemas.microsoft.com/office/drawing/2014/main" id="{378AD8A9-45C4-84A0-D5A0-9E101494FFB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171492865"/>
      </p:ext>
    </p:extLst>
  </p:cSld>
  <p:clrMapOvr>
    <a:masterClrMapping/>
  </p:clrMapOvr>
  <mc:AlternateContent xmlns:mc="http://schemas.openxmlformats.org/markup-compatibility/2006" xmlns:p14="http://schemas.microsoft.com/office/powerpoint/2010/main">
    <mc:Choice Requires="p14">
      <p:transition spd="slow" p14:dur="2000" advTm="64353"/>
    </mc:Choice>
    <mc:Fallback xmlns="">
      <p:transition spd="slow" advTm="64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00200"/>
            <a:ext cx="9144000" cy="1447800"/>
          </a:xfrm>
          <a:solidFill>
            <a:schemeClr val="bg1"/>
          </a:solidFill>
        </p:spPr>
        <p:txBody>
          <a:bodyPr>
            <a:noAutofit/>
          </a:bodyPr>
          <a:lstStyle/>
          <a:p>
            <a:r>
              <a:rPr lang="en-US" sz="4000" dirty="0">
                <a:latin typeface="Avenir LT 35 Light" panose="020B0303020000020003"/>
                <a:cs typeface="Avenir Light"/>
              </a:rPr>
              <a:t>ADCFP ACTION PLAN</a:t>
            </a:r>
          </a:p>
        </p:txBody>
      </p:sp>
      <p:pic>
        <p:nvPicPr>
          <p:cNvPr id="6" name="Video 5">
            <a:hlinkClick r:id="" action="ppaction://media"/>
            <a:extLst>
              <a:ext uri="{FF2B5EF4-FFF2-40B4-BE49-F238E27FC236}">
                <a16:creationId xmlns:a16="http://schemas.microsoft.com/office/drawing/2014/main" id="{CECAED1C-9F73-E320-6782-7243B588578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317474502"/>
      </p:ext>
    </p:extLst>
  </p:cSld>
  <p:clrMapOvr>
    <a:masterClrMapping/>
  </p:clrMapOvr>
  <mc:AlternateContent xmlns:mc="http://schemas.openxmlformats.org/markup-compatibility/2006" xmlns:p14="http://schemas.microsoft.com/office/powerpoint/2010/main">
    <mc:Choice Requires="p14">
      <p:transition spd="slow" p14:dur="2000" advTm="23387"/>
    </mc:Choice>
    <mc:Fallback xmlns="">
      <p:transition spd="slow" advTm="23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46913" y="228600"/>
            <a:ext cx="78867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dirty="0">
                <a:solidFill>
                  <a:schemeClr val="tx1"/>
                </a:solidFill>
                <a:latin typeface="Avenir LT 35 Light" panose="020B0303020000020003"/>
                <a:ea typeface="+mj-ea"/>
                <a:cs typeface="+mj-cs"/>
              </a:rPr>
              <a:t>Example of Fellow-Mentor ADCFP Action Plan</a:t>
            </a:r>
          </a:p>
        </p:txBody>
      </p:sp>
      <p:sp>
        <p:nvSpPr>
          <p:cNvPr id="5" name="TextBox 4"/>
          <p:cNvSpPr txBox="1"/>
          <p:nvPr/>
        </p:nvSpPr>
        <p:spPr>
          <a:xfrm>
            <a:off x="228600" y="1295400"/>
            <a:ext cx="4161664" cy="4881563"/>
          </a:xfrm>
          <a:prstGeom prst="rect">
            <a:avLst/>
          </a:prstGeom>
        </p:spPr>
        <p:txBody>
          <a:bodyPr vert="horz" lIns="91440" tIns="45720" rIns="91440" bIns="45720" rtlCol="0">
            <a:normAutofit fontScale="92500" lnSpcReduction="20000"/>
          </a:bodyPr>
          <a:lstStyle/>
          <a:p>
            <a:pPr marL="114300">
              <a:lnSpc>
                <a:spcPct val="90000"/>
              </a:lnSpc>
              <a:spcAft>
                <a:spcPts val="600"/>
              </a:spcAft>
            </a:pPr>
            <a:endParaRPr lang="en-US" sz="1900" kern="1200" dirty="0">
              <a:solidFill>
                <a:schemeClr val="tx1"/>
              </a:solidFill>
              <a:latin typeface="Avenir LT 35 Light"/>
            </a:endParaRPr>
          </a:p>
          <a:p>
            <a:pPr marL="114300">
              <a:lnSpc>
                <a:spcPct val="90000"/>
              </a:lnSpc>
              <a:spcAft>
                <a:spcPts val="600"/>
              </a:spcAft>
            </a:pPr>
            <a:r>
              <a:rPr lang="en-US" sz="1900" kern="1200" dirty="0">
                <a:solidFill>
                  <a:schemeClr val="tx1"/>
                </a:solidFill>
                <a:latin typeface="Avenir LT 35 Light"/>
              </a:rPr>
              <a:t>Fellow’s personal objectives for the year.</a:t>
            </a:r>
          </a:p>
          <a:p>
            <a:pPr marL="114300">
              <a:lnSpc>
                <a:spcPct val="90000"/>
              </a:lnSpc>
              <a:spcAft>
                <a:spcPts val="600"/>
              </a:spcAft>
            </a:pPr>
            <a:endParaRPr lang="en-US" sz="1900" kern="1200" dirty="0">
              <a:solidFill>
                <a:schemeClr val="tx1"/>
              </a:solidFill>
              <a:latin typeface="Avenir LT 35 Light"/>
            </a:endParaRPr>
          </a:p>
          <a:p>
            <a:pPr marL="114300">
              <a:lnSpc>
                <a:spcPct val="90000"/>
              </a:lnSpc>
              <a:spcAft>
                <a:spcPts val="600"/>
              </a:spcAft>
            </a:pPr>
            <a:r>
              <a:rPr lang="en-US" sz="1900" kern="1200" dirty="0">
                <a:solidFill>
                  <a:schemeClr val="tx1"/>
                </a:solidFill>
                <a:latin typeface="Avenir LT 35 Light"/>
              </a:rPr>
              <a:t>Mentor-Fellow bi-monthly meeting schedule.</a:t>
            </a:r>
          </a:p>
          <a:p>
            <a:pPr marL="114300">
              <a:lnSpc>
                <a:spcPct val="90000"/>
              </a:lnSpc>
              <a:spcAft>
                <a:spcPts val="600"/>
              </a:spcAft>
            </a:pPr>
            <a:endParaRPr lang="en-US" sz="1900" kern="1200" dirty="0">
              <a:solidFill>
                <a:schemeClr val="tx1"/>
              </a:solidFill>
              <a:latin typeface="Avenir LT 35 Light"/>
            </a:endParaRPr>
          </a:p>
          <a:p>
            <a:pPr marL="114300">
              <a:lnSpc>
                <a:spcPct val="90000"/>
              </a:lnSpc>
              <a:spcAft>
                <a:spcPts val="600"/>
              </a:spcAft>
            </a:pPr>
            <a:r>
              <a:rPr lang="en-US" sz="1900" kern="1200" dirty="0">
                <a:solidFill>
                  <a:schemeClr val="tx1"/>
                </a:solidFill>
                <a:latin typeface="Avenir LT 35 Light"/>
              </a:rPr>
              <a:t>Fellow’s 1</a:t>
            </a:r>
            <a:r>
              <a:rPr lang="en-US" sz="1900" kern="1200" baseline="30000" dirty="0">
                <a:solidFill>
                  <a:schemeClr val="tx1"/>
                </a:solidFill>
                <a:latin typeface="Avenir LT 35 Light"/>
              </a:rPr>
              <a:t>st</a:t>
            </a:r>
            <a:r>
              <a:rPr lang="en-US" sz="1900" kern="1200" dirty="0">
                <a:solidFill>
                  <a:schemeClr val="tx1"/>
                </a:solidFill>
                <a:latin typeface="Avenir LT 35 Light"/>
              </a:rPr>
              <a:t> Career Reflection essay.</a:t>
            </a:r>
          </a:p>
          <a:p>
            <a:pPr marL="114300">
              <a:lnSpc>
                <a:spcPct val="90000"/>
              </a:lnSpc>
              <a:spcAft>
                <a:spcPts val="600"/>
              </a:spcAft>
            </a:pPr>
            <a:endParaRPr lang="en-US" sz="1900" kern="1200" dirty="0">
              <a:solidFill>
                <a:schemeClr val="tx1"/>
              </a:solidFill>
              <a:latin typeface="Avenir LT 35 Light"/>
            </a:endParaRPr>
          </a:p>
          <a:p>
            <a:pPr marL="114300">
              <a:lnSpc>
                <a:spcPct val="90000"/>
              </a:lnSpc>
              <a:spcAft>
                <a:spcPts val="600"/>
              </a:spcAft>
            </a:pPr>
            <a:r>
              <a:rPr lang="en-US" sz="1900" kern="1200" dirty="0">
                <a:solidFill>
                  <a:schemeClr val="tx1"/>
                </a:solidFill>
                <a:latin typeface="Avenir LT 35 Light"/>
              </a:rPr>
              <a:t>Roster of faculty to be interviewed.</a:t>
            </a:r>
          </a:p>
          <a:p>
            <a:pPr marL="114300">
              <a:lnSpc>
                <a:spcPct val="90000"/>
              </a:lnSpc>
              <a:spcAft>
                <a:spcPts val="600"/>
              </a:spcAft>
            </a:pPr>
            <a:endParaRPr lang="en-US" sz="1900" kern="1200" dirty="0">
              <a:solidFill>
                <a:schemeClr val="tx1"/>
              </a:solidFill>
              <a:latin typeface="Avenir LT 35 Light"/>
            </a:endParaRPr>
          </a:p>
          <a:p>
            <a:pPr marL="114300">
              <a:lnSpc>
                <a:spcPct val="90000"/>
              </a:lnSpc>
              <a:spcAft>
                <a:spcPts val="600"/>
              </a:spcAft>
            </a:pPr>
            <a:r>
              <a:rPr lang="en-US" sz="1900" kern="1200" dirty="0">
                <a:solidFill>
                  <a:schemeClr val="tx1"/>
                </a:solidFill>
                <a:latin typeface="Avenir LT 35 Light"/>
              </a:rPr>
              <a:t>List of Fellow’s teaching assignments.</a:t>
            </a:r>
          </a:p>
          <a:p>
            <a:pPr marL="114300">
              <a:lnSpc>
                <a:spcPct val="90000"/>
              </a:lnSpc>
              <a:spcAft>
                <a:spcPts val="600"/>
              </a:spcAft>
            </a:pPr>
            <a:endParaRPr lang="en-US" sz="1900" kern="1200" dirty="0">
              <a:solidFill>
                <a:schemeClr val="tx1"/>
              </a:solidFill>
              <a:latin typeface="Avenir LT 35 Light"/>
            </a:endParaRPr>
          </a:p>
          <a:p>
            <a:pPr marL="114300">
              <a:lnSpc>
                <a:spcPct val="90000"/>
              </a:lnSpc>
              <a:spcAft>
                <a:spcPts val="600"/>
              </a:spcAft>
            </a:pPr>
            <a:r>
              <a:rPr lang="en-US" sz="1900" kern="1200" dirty="0">
                <a:solidFill>
                  <a:schemeClr val="tx1"/>
                </a:solidFill>
                <a:latin typeface="Avenir LT 35 Light"/>
              </a:rPr>
              <a:t>Research project description.</a:t>
            </a:r>
          </a:p>
          <a:p>
            <a:pPr marL="114300">
              <a:lnSpc>
                <a:spcPct val="90000"/>
              </a:lnSpc>
              <a:spcAft>
                <a:spcPts val="600"/>
              </a:spcAft>
            </a:pPr>
            <a:endParaRPr lang="en-US" sz="1900" kern="1200" dirty="0">
              <a:solidFill>
                <a:schemeClr val="tx1"/>
              </a:solidFill>
              <a:latin typeface="Avenir LT 35 Light"/>
            </a:endParaRPr>
          </a:p>
          <a:p>
            <a:pPr marL="114300">
              <a:lnSpc>
                <a:spcPct val="90000"/>
              </a:lnSpc>
              <a:spcAft>
                <a:spcPts val="600"/>
              </a:spcAft>
            </a:pPr>
            <a:r>
              <a:rPr lang="en-US" sz="1900" kern="1200" dirty="0">
                <a:solidFill>
                  <a:schemeClr val="tx1"/>
                </a:solidFill>
                <a:latin typeface="Avenir LT 35 Light"/>
              </a:rPr>
              <a:t>Other activities planned to achieve objectives.</a:t>
            </a:r>
          </a:p>
          <a:p>
            <a:pPr indent="-228600">
              <a:lnSpc>
                <a:spcPct val="90000"/>
              </a:lnSpc>
              <a:spcAft>
                <a:spcPts val="600"/>
              </a:spcAft>
              <a:buFont typeface="Arial" panose="020B0604020202020204" pitchFamily="34" charset="0"/>
              <a:buChar char="•"/>
            </a:pPr>
            <a:endParaRPr lang="en-US" sz="1300" kern="1200" dirty="0">
              <a:solidFill>
                <a:schemeClr val="tx1"/>
              </a:solidFill>
              <a:latin typeface="+mn-lt"/>
              <a:ea typeface="+mn-ea"/>
              <a:cs typeface="+mn-cs"/>
            </a:endParaRPr>
          </a:p>
        </p:txBody>
      </p:sp>
      <p:pic>
        <p:nvPicPr>
          <p:cNvPr id="3" name="Picture 2">
            <a:extLst>
              <a:ext uri="{FF2B5EF4-FFF2-40B4-BE49-F238E27FC236}">
                <a16:creationId xmlns:a16="http://schemas.microsoft.com/office/drawing/2014/main" id="{A5D9ADEE-4772-48A9-94B5-373F9C1ED1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6347" y="2233613"/>
            <a:ext cx="4159053" cy="1582737"/>
          </a:xfrm>
          <a:prstGeom prst="rect">
            <a:avLst/>
          </a:prstGeom>
        </p:spPr>
      </p:pic>
      <p:sp>
        <p:nvSpPr>
          <p:cNvPr id="7" name="TextBox 6">
            <a:extLst>
              <a:ext uri="{FF2B5EF4-FFF2-40B4-BE49-F238E27FC236}">
                <a16:creationId xmlns:a16="http://schemas.microsoft.com/office/drawing/2014/main" id="{6220F0A1-3A69-4E09-9227-FB04F867E5EF}"/>
              </a:ext>
            </a:extLst>
          </p:cNvPr>
          <p:cNvSpPr txBox="1"/>
          <p:nvPr/>
        </p:nvSpPr>
        <p:spPr>
          <a:xfrm>
            <a:off x="5410200" y="4495800"/>
            <a:ext cx="3048000" cy="695575"/>
          </a:xfrm>
          <a:prstGeom prst="rect">
            <a:avLst/>
          </a:prstGeom>
          <a:noFill/>
        </p:spPr>
        <p:txBody>
          <a:bodyPr wrap="square" rtlCol="0">
            <a:spAutoFit/>
          </a:bodyPr>
          <a:lstStyle/>
          <a:p>
            <a:pPr marL="228600" lvl="1">
              <a:lnSpc>
                <a:spcPct val="90000"/>
              </a:lnSpc>
              <a:spcAft>
                <a:spcPts val="600"/>
              </a:spcAft>
            </a:pPr>
            <a:endParaRPr lang="en-US" sz="1400" dirty="0">
              <a:latin typeface="Avenir LT 35 Light"/>
            </a:endParaRPr>
          </a:p>
          <a:p>
            <a:pPr marL="228600" lvl="1">
              <a:lnSpc>
                <a:spcPct val="90000"/>
              </a:lnSpc>
              <a:spcAft>
                <a:spcPts val="600"/>
              </a:spcAft>
            </a:pPr>
            <a:r>
              <a:rPr lang="en-US" sz="2400" dirty="0">
                <a:latin typeface="Avenir LT 35 Light"/>
              </a:rPr>
              <a:t>Due May/June</a:t>
            </a:r>
          </a:p>
        </p:txBody>
      </p:sp>
      <p:pic>
        <p:nvPicPr>
          <p:cNvPr id="8" name="Video 7">
            <a:hlinkClick r:id="" action="ppaction://media"/>
            <a:extLst>
              <a:ext uri="{FF2B5EF4-FFF2-40B4-BE49-F238E27FC236}">
                <a16:creationId xmlns:a16="http://schemas.microsoft.com/office/drawing/2014/main" id="{7F33D28A-4233-1364-D192-25E0383A802C}"/>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293694997"/>
      </p:ext>
    </p:extLst>
  </p:cSld>
  <p:clrMapOvr>
    <a:masterClrMapping/>
  </p:clrMapOvr>
  <mc:AlternateContent xmlns:mc="http://schemas.openxmlformats.org/markup-compatibility/2006" xmlns:p14="http://schemas.microsoft.com/office/powerpoint/2010/main">
    <mc:Choice Requires="p14">
      <p:transition spd="slow" p14:dur="2000" advTm="38694"/>
    </mc:Choice>
    <mc:Fallback xmlns="">
      <p:transition spd="slow" advTm="3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8740" y="146933"/>
            <a:ext cx="9144000" cy="523220"/>
          </a:xfrm>
          <a:prstGeom prst="rect">
            <a:avLst/>
          </a:prstGeom>
          <a:noFill/>
        </p:spPr>
        <p:txBody>
          <a:bodyPr wrap="square" rtlCol="0">
            <a:spAutoFit/>
          </a:bodyPr>
          <a:lstStyle/>
          <a:p>
            <a:r>
              <a:rPr lang="en-US" sz="2800" b="1" dirty="0">
                <a:latin typeface="Avenir LT 35 Light" panose="020B0303020000020003"/>
              </a:rPr>
              <a:t>Fellow’s Personal Objectives</a:t>
            </a:r>
          </a:p>
        </p:txBody>
      </p:sp>
      <p:sp>
        <p:nvSpPr>
          <p:cNvPr id="5" name="TextBox 4"/>
          <p:cNvSpPr txBox="1"/>
          <p:nvPr/>
        </p:nvSpPr>
        <p:spPr>
          <a:xfrm>
            <a:off x="278740" y="740048"/>
            <a:ext cx="4532965" cy="5139869"/>
          </a:xfrm>
          <a:prstGeom prst="rect">
            <a:avLst/>
          </a:prstGeom>
          <a:noFill/>
        </p:spPr>
        <p:txBody>
          <a:bodyPr wrap="square" rtlCol="0">
            <a:spAutoFit/>
          </a:bodyPr>
          <a:lstStyle/>
          <a:p>
            <a:endParaRPr lang="en-US" dirty="0">
              <a:latin typeface="Avenir LT 35 Light" panose="020B0303020000020003"/>
            </a:endParaRPr>
          </a:p>
          <a:p>
            <a:r>
              <a:rPr lang="en-US" dirty="0">
                <a:latin typeface="Avenir LT 35 Light" panose="020B0303020000020003"/>
              </a:rPr>
              <a:t>What will be the experiences that will define your program? Personal goals?</a:t>
            </a:r>
          </a:p>
          <a:p>
            <a:pPr marL="285750" indent="-285750">
              <a:buFont typeface="Arial" pitchFamily="34" charset="0"/>
              <a:buChar char="•"/>
            </a:pPr>
            <a:endParaRPr lang="en-US" dirty="0">
              <a:latin typeface="Avenir LT 35 Light" panose="020B0303020000020003"/>
            </a:endParaRPr>
          </a:p>
          <a:p>
            <a:r>
              <a:rPr lang="en-US" dirty="0">
                <a:latin typeface="Avenir LT 35 Light" panose="020B0303020000020003"/>
              </a:rPr>
              <a:t>Identify a teaching activity or biomedical research project.</a:t>
            </a:r>
          </a:p>
          <a:p>
            <a:pPr lvl="1"/>
            <a:endParaRPr lang="en-US" dirty="0">
              <a:latin typeface="Avenir LT 35 Light" panose="020B0303020000020003"/>
            </a:endParaRPr>
          </a:p>
          <a:p>
            <a:pPr lvl="1"/>
            <a:r>
              <a:rPr lang="en-US" b="1" dirty="0">
                <a:latin typeface="Avenir LT 35 Light" panose="020B0303020000020003"/>
              </a:rPr>
              <a:t>Teaching practicum examples</a:t>
            </a:r>
            <a:r>
              <a:rPr lang="en-US" dirty="0">
                <a:latin typeface="Avenir LT 35 Light" panose="020B0303020000020003"/>
              </a:rPr>
              <a:t>: work on developing a syllabus, course objectives, a lecture, lunch and learn for students; develop assessment tool.</a:t>
            </a:r>
          </a:p>
          <a:p>
            <a:pPr lvl="1"/>
            <a:endParaRPr lang="en-US" dirty="0">
              <a:latin typeface="Avenir LT 35 Light" panose="020B0303020000020003"/>
            </a:endParaRPr>
          </a:p>
          <a:p>
            <a:pPr lvl="1"/>
            <a:r>
              <a:rPr lang="en-US" b="1" dirty="0">
                <a:latin typeface="Avenir LT 35 Light" panose="020B0303020000020003"/>
              </a:rPr>
              <a:t>Research practicum examples: </a:t>
            </a:r>
            <a:r>
              <a:rPr lang="en-US" dirty="0">
                <a:latin typeface="Avenir LT 35 Light" panose="020B0303020000020003"/>
              </a:rPr>
              <a:t>designing a new project or work on current faculty mentor project-role? Lunch and learn for students.</a:t>
            </a:r>
          </a:p>
          <a:p>
            <a:pPr lvl="1"/>
            <a:endParaRPr lang="en-US" sz="2000" dirty="0">
              <a:latin typeface="Avenir Light"/>
            </a:endParaRPr>
          </a:p>
          <a:p>
            <a:endParaRPr lang="en-US" sz="2000" dirty="0">
              <a:latin typeface="Avenir Light"/>
            </a:endParaRPr>
          </a:p>
        </p:txBody>
      </p:sp>
      <p:sp>
        <p:nvSpPr>
          <p:cNvPr id="6" name="TextBox 5"/>
          <p:cNvSpPr txBox="1"/>
          <p:nvPr/>
        </p:nvSpPr>
        <p:spPr>
          <a:xfrm>
            <a:off x="5410200" y="5078792"/>
            <a:ext cx="3315635" cy="923330"/>
          </a:xfrm>
          <a:prstGeom prst="rect">
            <a:avLst/>
          </a:prstGeom>
          <a:noFill/>
        </p:spPr>
        <p:txBody>
          <a:bodyPr wrap="square" rtlCol="0">
            <a:spAutoFit/>
          </a:bodyPr>
          <a:lstStyle/>
          <a:p>
            <a:pPr algn="ctr"/>
            <a:r>
              <a:rPr lang="en-US" dirty="0">
                <a:latin typeface="Avenir LT 35 Light" panose="020B0303020000020003"/>
              </a:rPr>
              <a:t>Co-mentor: perhaps in alternate oral health field of expertise.</a:t>
            </a:r>
          </a:p>
        </p:txBody>
      </p:sp>
      <p:pic>
        <p:nvPicPr>
          <p:cNvPr id="8" name="Picture 7">
            <a:extLst>
              <a:ext uri="{FF2B5EF4-FFF2-40B4-BE49-F238E27FC236}">
                <a16:creationId xmlns:a16="http://schemas.microsoft.com/office/drawing/2014/main" id="{63B9D3F5-0B9F-4996-8816-96747B8E50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1132877"/>
            <a:ext cx="4293936" cy="3352800"/>
          </a:xfrm>
          <a:prstGeom prst="rect">
            <a:avLst/>
          </a:prstGeom>
        </p:spPr>
      </p:pic>
      <p:pic>
        <p:nvPicPr>
          <p:cNvPr id="7" name="Video 6">
            <a:hlinkClick r:id="" action="ppaction://media"/>
            <a:extLst>
              <a:ext uri="{FF2B5EF4-FFF2-40B4-BE49-F238E27FC236}">
                <a16:creationId xmlns:a16="http://schemas.microsoft.com/office/drawing/2014/main" id="{5CDFFA7A-87AA-93FB-BCC4-5562B493F55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490765272"/>
      </p:ext>
    </p:extLst>
  </p:cSld>
  <p:clrMapOvr>
    <a:masterClrMapping/>
  </p:clrMapOvr>
  <mc:AlternateContent xmlns:mc="http://schemas.openxmlformats.org/markup-compatibility/2006" xmlns:p14="http://schemas.microsoft.com/office/powerpoint/2010/main">
    <mc:Choice Requires="p14">
      <p:transition spd="slow" p14:dur="2000" advTm="59737"/>
    </mc:Choice>
    <mc:Fallback xmlns="">
      <p:transition spd="slow" advTm="59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778000" y="2187743"/>
            <a:ext cx="3970087" cy="2482515"/>
          </a:xfrm>
        </p:spPr>
        <p:txBody>
          <a:bodyPr vert="horz" lIns="91440" tIns="45720" rIns="91440" bIns="45720" rtlCol="0" anchor="ctr">
            <a:normAutofit/>
          </a:bodyPr>
          <a:lstStyle/>
          <a:p>
            <a:pPr algn="l">
              <a:lnSpc>
                <a:spcPct val="90000"/>
              </a:lnSpc>
            </a:pPr>
            <a:r>
              <a:rPr lang="en-US" sz="2800" kern="1200" dirty="0">
                <a:solidFill>
                  <a:schemeClr val="tx1"/>
                </a:solidFill>
                <a:latin typeface="Avenir LT 35 Light" panose="020B0303020000020003"/>
              </a:rPr>
              <a:t>Bi-Monthly Meetings</a:t>
            </a:r>
          </a:p>
        </p:txBody>
      </p:sp>
      <p:pic>
        <p:nvPicPr>
          <p:cNvPr id="7" name="Graphic 6" descr="BI Dashboard">
            <a:extLst>
              <a:ext uri="{FF2B5EF4-FFF2-40B4-BE49-F238E27FC236}">
                <a16:creationId xmlns:a16="http://schemas.microsoft.com/office/drawing/2014/main" id="{053A7B30-C7EA-4F75-8AC6-FE1B0F89CB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650" y="2914651"/>
            <a:ext cx="1028700" cy="1028700"/>
          </a:xfrm>
          <a:prstGeom prst="rect">
            <a:avLst/>
          </a:prstGeom>
        </p:spPr>
      </p:pic>
      <p:pic>
        <p:nvPicPr>
          <p:cNvPr id="9" name="Graphic 8">
            <a:extLst>
              <a:ext uri="{FF2B5EF4-FFF2-40B4-BE49-F238E27FC236}">
                <a16:creationId xmlns:a16="http://schemas.microsoft.com/office/drawing/2014/main" id="{2F8BB7CA-4466-44F7-9DDE-0BC5104D81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alphaModFix amt="15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81073" y="1469503"/>
            <a:ext cx="3918995" cy="3918995"/>
          </a:xfrm>
          <a:prstGeom prst="rect">
            <a:avLst/>
          </a:prstGeom>
        </p:spPr>
      </p:pic>
      <p:pic>
        <p:nvPicPr>
          <p:cNvPr id="5" name="Video 4">
            <a:hlinkClick r:id="" action="ppaction://media"/>
            <a:extLst>
              <a:ext uri="{FF2B5EF4-FFF2-40B4-BE49-F238E27FC236}">
                <a16:creationId xmlns:a16="http://schemas.microsoft.com/office/drawing/2014/main" id="{64A18FDF-ABCA-A16B-21AA-11E24487066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676793162"/>
      </p:ext>
    </p:extLst>
  </p:cSld>
  <p:clrMapOvr>
    <a:masterClrMapping/>
  </p:clrMapOvr>
  <mc:AlternateContent xmlns:mc="http://schemas.openxmlformats.org/markup-compatibility/2006" xmlns:p14="http://schemas.microsoft.com/office/powerpoint/2010/main">
    <mc:Choice Requires="p14">
      <p:transition spd="slow" p14:dur="2000" advTm="31921"/>
    </mc:Choice>
    <mc:Fallback xmlns="">
      <p:transition spd="slow" advTm="31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590640"/>
            <a:ext cx="7941325" cy="6054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solidFill>
                  <a:srgbClr val="000000"/>
                </a:solidFill>
                <a:latin typeface="Avenir LT 35 Light" panose="020B0303020000020003"/>
              </a:rPr>
              <a:t>CAREER REFLECTION ESSAYS</a:t>
            </a:r>
            <a:endParaRPr lang="en-US" sz="2800" b="1" kern="1200" dirty="0">
              <a:solidFill>
                <a:schemeClr val="tx1"/>
              </a:solidFill>
              <a:latin typeface="Avenir LT 35 Light" panose="020B0303020000020003"/>
              <a:ea typeface="+mj-ea"/>
              <a:cs typeface="+mj-cs"/>
            </a:endParaRPr>
          </a:p>
        </p:txBody>
      </p:sp>
      <p:sp>
        <p:nvSpPr>
          <p:cNvPr id="3" name="TextBox 2"/>
          <p:cNvSpPr txBox="1"/>
          <p:nvPr/>
        </p:nvSpPr>
        <p:spPr>
          <a:xfrm>
            <a:off x="4869379" y="3627166"/>
            <a:ext cx="4274621" cy="2773634"/>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vert="horz" lIns="91440" tIns="45720" rIns="91440" bIns="45720" rtlCol="0">
            <a:normAutofit/>
          </a:bodyPr>
          <a:lstStyle/>
          <a:p>
            <a:pPr lvl="0" defTabSz="457200">
              <a:defRPr/>
            </a:pPr>
            <a:endParaRPr lang="en-US" dirty="0">
              <a:latin typeface="Avenir LT 35 Light"/>
            </a:endParaRPr>
          </a:p>
          <a:p>
            <a:pPr lvl="0" defTabSz="457200">
              <a:defRPr/>
            </a:pPr>
            <a:r>
              <a:rPr lang="en-US" dirty="0">
                <a:latin typeface="Avenir LT 35 Light"/>
              </a:rPr>
              <a:t>Essay #1 (June -Action Plan)</a:t>
            </a:r>
          </a:p>
          <a:p>
            <a:pPr>
              <a:lnSpc>
                <a:spcPct val="90000"/>
              </a:lnSpc>
              <a:spcAft>
                <a:spcPts val="600"/>
              </a:spcAft>
            </a:pPr>
            <a:endParaRPr lang="en-US" kern="1200" dirty="0">
              <a:solidFill>
                <a:schemeClr val="tx1"/>
              </a:solidFill>
              <a:latin typeface="Avenir LT 35 Light"/>
            </a:endParaRPr>
          </a:p>
          <a:p>
            <a:pPr lvl="0" defTabSz="457200">
              <a:buSzPct val="85000"/>
              <a:defRPr/>
            </a:pPr>
            <a:r>
              <a:rPr lang="en-US" dirty="0">
                <a:latin typeface="Avenir LT 35 Light"/>
              </a:rPr>
              <a:t>Essay #2 (March -Final Portfolio)</a:t>
            </a:r>
          </a:p>
          <a:p>
            <a:pPr>
              <a:lnSpc>
                <a:spcPct val="90000"/>
              </a:lnSpc>
              <a:spcAft>
                <a:spcPts val="600"/>
              </a:spcAft>
            </a:pPr>
            <a:r>
              <a:rPr lang="en-US" kern="1200" dirty="0">
                <a:solidFill>
                  <a:schemeClr val="tx1"/>
                </a:solidFill>
                <a:latin typeface="Avenir LT 35 Light"/>
              </a:rPr>
              <a:t>	</a:t>
            </a:r>
            <a:endParaRPr lang="en-US" sz="1200" kern="1200" dirty="0">
              <a:solidFill>
                <a:schemeClr val="tx1"/>
              </a:solidFill>
              <a:latin typeface="+mn-lt"/>
              <a:ea typeface="+mn-ea"/>
              <a:cs typeface="+mn-cs"/>
            </a:endParaRPr>
          </a:p>
          <a:p>
            <a:pPr>
              <a:lnSpc>
                <a:spcPct val="90000"/>
              </a:lnSpc>
              <a:spcAft>
                <a:spcPts val="600"/>
              </a:spcAft>
            </a:pPr>
            <a:endParaRPr lang="en-US" sz="1200" kern="1200" dirty="0">
              <a:solidFill>
                <a:schemeClr val="tx1"/>
              </a:solidFill>
              <a:latin typeface="+mn-lt"/>
              <a:ea typeface="+mn-ea"/>
              <a:cs typeface="+mn-cs"/>
            </a:endParaRPr>
          </a:p>
        </p:txBody>
      </p:sp>
      <p:sp>
        <p:nvSpPr>
          <p:cNvPr id="7" name="Rectangle 6"/>
          <p:cNvSpPr/>
          <p:nvPr/>
        </p:nvSpPr>
        <p:spPr>
          <a:xfrm>
            <a:off x="152400" y="4753084"/>
            <a:ext cx="9144000" cy="369332"/>
          </a:xfrm>
          <a:prstGeom prst="rect">
            <a:avLst/>
          </a:prstGeom>
        </p:spPr>
        <p:txBody>
          <a:bodyPr wrap="square">
            <a:spAutoFit/>
          </a:bodyPr>
          <a:lstStyle/>
          <a:p>
            <a:pPr algn="ctr"/>
            <a:endParaRPr lang="en-US" b="1" dirty="0">
              <a:latin typeface="Avenir Light"/>
              <a:cs typeface="Avenir Light"/>
            </a:endParaRPr>
          </a:p>
        </p:txBody>
      </p:sp>
      <p:pic>
        <p:nvPicPr>
          <p:cNvPr id="5" name="Picture 4">
            <a:extLst>
              <a:ext uri="{FF2B5EF4-FFF2-40B4-BE49-F238E27FC236}">
                <a16:creationId xmlns:a16="http://schemas.microsoft.com/office/drawing/2014/main" id="{6AA484F3-B861-4537-97F3-13445E4D6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201" y="140441"/>
            <a:ext cx="3332799" cy="3288559"/>
          </a:xfrm>
          <a:prstGeom prst="rect">
            <a:avLst/>
          </a:prstGeom>
        </p:spPr>
      </p:pic>
      <p:pic>
        <p:nvPicPr>
          <p:cNvPr id="8" name="Video 7">
            <a:hlinkClick r:id="" action="ppaction://media"/>
            <a:extLst>
              <a:ext uri="{FF2B5EF4-FFF2-40B4-BE49-F238E27FC236}">
                <a16:creationId xmlns:a16="http://schemas.microsoft.com/office/drawing/2014/main" id="{9E361F27-E62A-120E-1060-547735EC60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23665736"/>
      </p:ext>
    </p:extLst>
  </p:cSld>
  <p:clrMapOvr>
    <a:masterClrMapping/>
  </p:clrMapOvr>
  <mc:AlternateContent xmlns:mc="http://schemas.openxmlformats.org/markup-compatibility/2006" xmlns:p14="http://schemas.microsoft.com/office/powerpoint/2010/main">
    <mc:Choice Requires="p14">
      <p:transition spd="slow" p14:dur="2000" advTm="75205"/>
    </mc:Choice>
    <mc:Fallback xmlns="">
      <p:transition spd="slow" advTm="7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00200"/>
            <a:ext cx="9144000" cy="1447800"/>
          </a:xfrm>
          <a:solidFill>
            <a:schemeClr val="bg1"/>
          </a:solidFill>
        </p:spPr>
        <p:txBody>
          <a:bodyPr>
            <a:noAutofit/>
          </a:bodyPr>
          <a:lstStyle/>
          <a:p>
            <a:r>
              <a:rPr lang="en-US" sz="4000" dirty="0">
                <a:latin typeface="Avenir LT 35 Light" panose="020B0303020000020003"/>
                <a:cs typeface="Avenir Light"/>
              </a:rPr>
              <a:t>FACULTY/ADMINISTRATOR INTERVIEWS</a:t>
            </a:r>
          </a:p>
        </p:txBody>
      </p:sp>
      <p:pic>
        <p:nvPicPr>
          <p:cNvPr id="5" name="Video 4">
            <a:hlinkClick r:id="" action="ppaction://media"/>
            <a:extLst>
              <a:ext uri="{FF2B5EF4-FFF2-40B4-BE49-F238E27FC236}">
                <a16:creationId xmlns:a16="http://schemas.microsoft.com/office/drawing/2014/main" id="{24380E6F-F28A-85B9-92B6-CCA3D358BBD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009775418"/>
      </p:ext>
    </p:extLst>
  </p:cSld>
  <p:clrMapOvr>
    <a:masterClrMapping/>
  </p:clrMapOvr>
  <mc:AlternateContent xmlns:mc="http://schemas.openxmlformats.org/markup-compatibility/2006" xmlns:p14="http://schemas.microsoft.com/office/powerpoint/2010/main">
    <mc:Choice Requires="p14">
      <p:transition spd="slow" p14:dur="2000" advTm="6185"/>
    </mc:Choice>
    <mc:Fallback xmlns="">
      <p:transition spd="slow" advTm="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47725" y="4997"/>
            <a:ext cx="7448550" cy="533400"/>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2800" b="1" kern="1200" dirty="0">
                <a:solidFill>
                  <a:schemeClr val="tx1"/>
                </a:solidFill>
                <a:latin typeface="Avenir LT 35 Light"/>
                <a:ea typeface="+mj-ea"/>
                <a:cs typeface="+mj-cs"/>
              </a:rPr>
              <a:t>Faculty/Administrator Interviews-Faculty Types </a:t>
            </a:r>
          </a:p>
        </p:txBody>
      </p:sp>
      <p:sp>
        <p:nvSpPr>
          <p:cNvPr id="7" name="Content Placeholder 6">
            <a:extLst>
              <a:ext uri="{FF2B5EF4-FFF2-40B4-BE49-F238E27FC236}">
                <a16:creationId xmlns:a16="http://schemas.microsoft.com/office/drawing/2014/main" id="{CC34CF6D-F01F-4C40-A204-201CC18850EB}"/>
              </a:ext>
            </a:extLst>
          </p:cNvPr>
          <p:cNvSpPr>
            <a:spLocks noGrp="1"/>
          </p:cNvSpPr>
          <p:nvPr>
            <p:ph idx="1"/>
          </p:nvPr>
        </p:nvSpPr>
        <p:spPr>
          <a:xfrm>
            <a:off x="342900" y="538396"/>
            <a:ext cx="8458200" cy="5786203"/>
          </a:xfr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numCol="1">
            <a:normAutofit fontScale="25000" lnSpcReduction="20000"/>
          </a:bodyPr>
          <a:lstStyle/>
          <a:p>
            <a:pPr marL="0" indent="0">
              <a:buNone/>
            </a:pPr>
            <a:r>
              <a:rPr lang="en-US" sz="7200" dirty="0">
                <a:latin typeface="Avenir LT 35 Light" panose="020B0303020000020003"/>
              </a:rPr>
              <a:t>Assistant professor on “triple threat” (traditional) tenure track: teaching, research and service (junior faculty; not tenured)  </a:t>
            </a:r>
          </a:p>
          <a:p>
            <a:pPr marL="0" indent="0">
              <a:buNone/>
            </a:pPr>
            <a:endParaRPr lang="en-US" sz="7200" dirty="0">
              <a:latin typeface="Avenir LT 35 Light" panose="020B0303020000020003"/>
            </a:endParaRPr>
          </a:p>
          <a:p>
            <a:pPr marL="0" indent="0">
              <a:buNone/>
            </a:pPr>
            <a:r>
              <a:rPr lang="en-US" sz="7200" dirty="0">
                <a:latin typeface="Avenir LT 35 Light" panose="020B0303020000020003"/>
              </a:rPr>
              <a:t>Full time assistant professor with appointment emphasizing clinical teaching (junior faculty; not tenured)</a:t>
            </a:r>
          </a:p>
          <a:p>
            <a:pPr marL="0" indent="0">
              <a:buNone/>
            </a:pPr>
            <a:endParaRPr lang="en-US" sz="7200" dirty="0">
              <a:latin typeface="Avenir LT 35 Light" panose="020B0303020000020003"/>
            </a:endParaRPr>
          </a:p>
          <a:p>
            <a:pPr marL="0" indent="0">
              <a:buNone/>
            </a:pPr>
            <a:r>
              <a:rPr lang="en-US" sz="7200" dirty="0">
                <a:latin typeface="Avenir LT 35 Light" panose="020B0303020000020003"/>
              </a:rPr>
              <a:t>Part-time assistant professor with clinical teaching emphasis  </a:t>
            </a:r>
          </a:p>
          <a:p>
            <a:pPr marL="0" indent="0">
              <a:buNone/>
            </a:pPr>
            <a:r>
              <a:rPr lang="en-US" sz="7200" dirty="0">
                <a:latin typeface="Avenir LT 35 Light" panose="020B0303020000020003"/>
              </a:rPr>
              <a:t>Assistant professor with appointment emphasizing research(junior faculty; not tenured) </a:t>
            </a:r>
          </a:p>
          <a:p>
            <a:pPr marL="0" indent="0">
              <a:buNone/>
            </a:pPr>
            <a:endParaRPr lang="en-US" sz="7200" dirty="0">
              <a:latin typeface="Avenir LT 35 Light" panose="020B0303020000020003"/>
            </a:endParaRPr>
          </a:p>
          <a:p>
            <a:pPr marL="0" indent="0">
              <a:buNone/>
            </a:pPr>
            <a:r>
              <a:rPr lang="en-US" sz="7200" dirty="0">
                <a:latin typeface="Avenir LT 35 Light" panose="020B0303020000020003"/>
              </a:rPr>
              <a:t>Tenured associate professor with emphasis on clinical teaching and service (mid-career)     </a:t>
            </a:r>
          </a:p>
          <a:p>
            <a:pPr marL="0" indent="0">
              <a:buNone/>
            </a:pPr>
            <a:r>
              <a:rPr lang="en-US" sz="7200" dirty="0">
                <a:latin typeface="Avenir LT 35 Light" panose="020B0303020000020003"/>
              </a:rPr>
              <a:t>Tenured associate professor with appointment emphasizing research (mid-career) </a:t>
            </a:r>
          </a:p>
          <a:p>
            <a:pPr marL="0" indent="0">
              <a:buNone/>
            </a:pPr>
            <a:endParaRPr lang="en-US" sz="7200" dirty="0">
              <a:latin typeface="Avenir LT 35 Light" panose="020B0303020000020003"/>
            </a:endParaRPr>
          </a:p>
          <a:p>
            <a:pPr marL="0" indent="0">
              <a:buNone/>
            </a:pPr>
            <a:r>
              <a:rPr lang="en-US" sz="7200" dirty="0">
                <a:latin typeface="Avenir LT 35 Light" panose="020B0303020000020003"/>
              </a:rPr>
              <a:t>Tenured basic science faculty member who teaches in dental school curriculum (mid-career)     </a:t>
            </a:r>
          </a:p>
          <a:p>
            <a:pPr marL="0" indent="0">
              <a:buNone/>
            </a:pPr>
            <a:r>
              <a:rPr lang="en-US" sz="7200" dirty="0">
                <a:latin typeface="Avenir LT 35 Light" panose="020B0303020000020003"/>
              </a:rPr>
              <a:t>Tenured full professor in clinical department (senior faculty)  </a:t>
            </a:r>
          </a:p>
          <a:p>
            <a:pPr marL="0" indent="0">
              <a:buNone/>
            </a:pPr>
            <a:endParaRPr lang="en-US" sz="7200" dirty="0">
              <a:latin typeface="Avenir LT 35 Light" panose="020B0303020000020003"/>
            </a:endParaRPr>
          </a:p>
          <a:p>
            <a:pPr marL="0" indent="0">
              <a:buNone/>
            </a:pPr>
            <a:r>
              <a:rPr lang="en-US" sz="7200" dirty="0">
                <a:latin typeface="Avenir LT 35 Light" panose="020B0303020000020003"/>
              </a:rPr>
              <a:t>Chair of a clinical department (senior faculty)</a:t>
            </a:r>
          </a:p>
          <a:p>
            <a:pPr marL="0" indent="0">
              <a:buNone/>
            </a:pPr>
            <a:r>
              <a:rPr lang="en-US" sz="7200" dirty="0">
                <a:latin typeface="Avenir LT 35 Light" panose="020B0303020000020003"/>
              </a:rPr>
              <a:t>Associate Dean for Academic Affairs, Clinical Affairs or Student Affairs (senior faculty)</a:t>
            </a:r>
          </a:p>
          <a:p>
            <a:pPr marL="0" indent="0">
              <a:buNone/>
            </a:pPr>
            <a:r>
              <a:rPr lang="en-US" sz="7200" dirty="0">
                <a:latin typeface="Avenir LT 35 Light" panose="020B0303020000020003"/>
              </a:rPr>
              <a:t>Dean of the School (senior faculty)</a:t>
            </a:r>
          </a:p>
          <a:p>
            <a:endParaRPr lang="en-US" dirty="0"/>
          </a:p>
        </p:txBody>
      </p:sp>
      <p:pic>
        <p:nvPicPr>
          <p:cNvPr id="5" name="Video 4">
            <a:hlinkClick r:id="" action="ppaction://media"/>
            <a:extLst>
              <a:ext uri="{FF2B5EF4-FFF2-40B4-BE49-F238E27FC236}">
                <a16:creationId xmlns:a16="http://schemas.microsoft.com/office/drawing/2014/main" id="{1781EF86-B83A-7CDB-564C-3E3B77A6C44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172148458"/>
      </p:ext>
    </p:extLst>
  </p:cSld>
  <p:clrMapOvr>
    <a:masterClrMapping/>
  </p:clrMapOvr>
  <mc:AlternateContent xmlns:mc="http://schemas.openxmlformats.org/markup-compatibility/2006" xmlns:p14="http://schemas.microsoft.com/office/powerpoint/2010/main">
    <mc:Choice Requires="p14">
      <p:transition spd="slow" p14:dur="2000" advTm="21060"/>
    </mc:Choice>
    <mc:Fallback xmlns="">
      <p:transition spd="slow" advTm="2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42807-2462-41FD-BC46-A8D26DD44209}"/>
              </a:ext>
            </a:extLst>
          </p:cNvPr>
          <p:cNvSpPr/>
          <p:nvPr/>
        </p:nvSpPr>
        <p:spPr>
          <a:xfrm>
            <a:off x="336549" y="759038"/>
            <a:ext cx="8470901" cy="5339923"/>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a:spAutoFit/>
          </a:bodyPr>
          <a:lstStyle/>
          <a:p>
            <a:endParaRPr lang="en-US" sz="1700" dirty="0">
              <a:solidFill>
                <a:srgbClr val="000000"/>
              </a:solidFill>
              <a:latin typeface="Avenir LT 35 Light" panose="020B0303020000020003"/>
            </a:endParaRPr>
          </a:p>
          <a:p>
            <a:r>
              <a:rPr lang="en-US" dirty="0">
                <a:solidFill>
                  <a:srgbClr val="000000"/>
                </a:solidFill>
                <a:latin typeface="Avenir LT 35 Light" panose="020B0303020000020003"/>
              </a:rPr>
              <a:t>How long have you been in your present position?</a:t>
            </a:r>
          </a:p>
          <a:p>
            <a:r>
              <a:rPr lang="en-US" dirty="0">
                <a:solidFill>
                  <a:srgbClr val="000000"/>
                </a:solidFill>
                <a:latin typeface="Avenir LT 35 Light" panose="020B0303020000020003"/>
              </a:rPr>
              <a:t>Have you held faculty appointments previously at other dental schools?  </a:t>
            </a:r>
          </a:p>
          <a:p>
            <a:r>
              <a:rPr lang="en-US" dirty="0">
                <a:solidFill>
                  <a:srgbClr val="000000"/>
                </a:solidFill>
                <a:latin typeface="Avenir LT 35 Light" panose="020B0303020000020003"/>
              </a:rPr>
              <a:t> </a:t>
            </a:r>
          </a:p>
          <a:p>
            <a:r>
              <a:rPr lang="en-US" dirty="0">
                <a:solidFill>
                  <a:srgbClr val="000000"/>
                </a:solidFill>
                <a:latin typeface="Avenir LT 35 Light" panose="020B0303020000020003"/>
              </a:rPr>
              <a:t>What are your primary responsibilities in your current position?</a:t>
            </a:r>
          </a:p>
          <a:p>
            <a:r>
              <a:rPr lang="en-US" dirty="0">
                <a:solidFill>
                  <a:srgbClr val="000000"/>
                </a:solidFill>
                <a:latin typeface="Avenir LT 35 Light" panose="020B0303020000020003"/>
              </a:rPr>
              <a:t>Describe a typical day for you during the school year.</a:t>
            </a:r>
          </a:p>
          <a:p>
            <a:endParaRPr lang="en-US" dirty="0">
              <a:solidFill>
                <a:srgbClr val="000000"/>
              </a:solidFill>
              <a:latin typeface="Avenir LT 35 Light" panose="020B0303020000020003"/>
            </a:endParaRPr>
          </a:p>
          <a:p>
            <a:r>
              <a:rPr lang="en-US" dirty="0">
                <a:solidFill>
                  <a:srgbClr val="000000"/>
                </a:solidFill>
                <a:latin typeface="Avenir LT 35 Light" panose="020B0303020000020003"/>
              </a:rPr>
              <a:t>What are the most satisfying aspects of your job right now?</a:t>
            </a:r>
          </a:p>
          <a:p>
            <a:r>
              <a:rPr lang="en-US" dirty="0">
                <a:solidFill>
                  <a:srgbClr val="000000"/>
                </a:solidFill>
                <a:latin typeface="Avenir LT 35 Light" panose="020B0303020000020003"/>
              </a:rPr>
              <a:t>What are the least satisfying aspects of your job right now?</a:t>
            </a:r>
          </a:p>
          <a:p>
            <a:r>
              <a:rPr lang="en-US" dirty="0">
                <a:solidFill>
                  <a:srgbClr val="000000"/>
                </a:solidFill>
                <a:latin typeface="Avenir LT 35 Light" panose="020B0303020000020003"/>
              </a:rPr>
              <a:t> </a:t>
            </a:r>
          </a:p>
          <a:p>
            <a:r>
              <a:rPr lang="en-US" dirty="0">
                <a:solidFill>
                  <a:srgbClr val="000000"/>
                </a:solidFill>
                <a:latin typeface="Avenir LT 35 Light" panose="020B0303020000020003"/>
              </a:rPr>
              <a:t>If you could make one change in your current work environment, what would it be?</a:t>
            </a:r>
          </a:p>
          <a:p>
            <a:r>
              <a:rPr lang="en-US" dirty="0">
                <a:solidFill>
                  <a:srgbClr val="000000"/>
                </a:solidFill>
                <a:latin typeface="Avenir LT 35 Light" panose="020B0303020000020003"/>
              </a:rPr>
              <a:t>What have been the most important influences on how you approach your role as a faculty member?</a:t>
            </a:r>
          </a:p>
          <a:p>
            <a:r>
              <a:rPr lang="en-US" dirty="0">
                <a:solidFill>
                  <a:srgbClr val="000000"/>
                </a:solidFill>
                <a:latin typeface="Avenir LT 35 Light" panose="020B0303020000020003"/>
              </a:rPr>
              <a:t>Did you have, or do you currently have, a mentor or role model who helped you define yourself as a faculty member?  Follow-up: If “yes”, how did this person help you?</a:t>
            </a:r>
          </a:p>
          <a:p>
            <a:endParaRPr lang="en-US" dirty="0">
              <a:solidFill>
                <a:srgbClr val="000000"/>
              </a:solidFill>
              <a:latin typeface="Avenir LT 35 Light" panose="020B0303020000020003"/>
            </a:endParaRPr>
          </a:p>
          <a:p>
            <a:r>
              <a:rPr lang="en-US" dirty="0">
                <a:solidFill>
                  <a:srgbClr val="000000"/>
                </a:solidFill>
                <a:latin typeface="Avenir LT 35 Light" panose="020B0303020000020003"/>
              </a:rPr>
              <a:t>Why should I consider a career in academic dentistry?</a:t>
            </a:r>
          </a:p>
          <a:p>
            <a:endParaRPr lang="en-US" dirty="0">
              <a:solidFill>
                <a:srgbClr val="000000"/>
              </a:solidFill>
              <a:latin typeface="Avenir LT 35 Light" panose="020B0303020000020003"/>
            </a:endParaRPr>
          </a:p>
          <a:p>
            <a:endParaRPr lang="en-US" dirty="0">
              <a:solidFill>
                <a:srgbClr val="000000"/>
              </a:solidFill>
              <a:latin typeface="Avenir LT 35 Light" panose="020B0303020000020003"/>
            </a:endParaRPr>
          </a:p>
        </p:txBody>
      </p:sp>
      <p:sp>
        <p:nvSpPr>
          <p:cNvPr id="4" name="TextBox 3">
            <a:extLst>
              <a:ext uri="{FF2B5EF4-FFF2-40B4-BE49-F238E27FC236}">
                <a16:creationId xmlns:a16="http://schemas.microsoft.com/office/drawing/2014/main" id="{BB635805-0C02-4923-9672-2F3692387DDE}"/>
              </a:ext>
            </a:extLst>
          </p:cNvPr>
          <p:cNvSpPr txBox="1"/>
          <p:nvPr/>
        </p:nvSpPr>
        <p:spPr>
          <a:xfrm>
            <a:off x="669425" y="228600"/>
            <a:ext cx="7805150" cy="800219"/>
          </a:xfrm>
          <a:prstGeom prst="rect">
            <a:avLst/>
          </a:prstGeom>
          <a:noFill/>
        </p:spPr>
        <p:txBody>
          <a:bodyPr wrap="none" rtlCol="0">
            <a:spAutoFit/>
          </a:bodyPr>
          <a:lstStyle/>
          <a:p>
            <a:r>
              <a:rPr lang="en-US" sz="2800" b="1" dirty="0">
                <a:solidFill>
                  <a:srgbClr val="000000"/>
                </a:solidFill>
                <a:latin typeface="Avenir LT 35 Light"/>
              </a:rPr>
              <a:t>Sample Faculty/Administrator Interview Questions </a:t>
            </a:r>
          </a:p>
          <a:p>
            <a:endParaRPr lang="en-US" dirty="0"/>
          </a:p>
        </p:txBody>
      </p:sp>
      <p:pic>
        <p:nvPicPr>
          <p:cNvPr id="6" name="Video 5">
            <a:hlinkClick r:id="" action="ppaction://media"/>
            <a:extLst>
              <a:ext uri="{FF2B5EF4-FFF2-40B4-BE49-F238E27FC236}">
                <a16:creationId xmlns:a16="http://schemas.microsoft.com/office/drawing/2014/main" id="{B930DC86-E096-0748-0017-89F92CB7DF4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62048211"/>
      </p:ext>
    </p:extLst>
  </p:cSld>
  <p:clrMapOvr>
    <a:masterClrMapping/>
  </p:clrMapOvr>
  <mc:AlternateContent xmlns:mc="http://schemas.openxmlformats.org/markup-compatibility/2006" xmlns:p14="http://schemas.microsoft.com/office/powerpoint/2010/main">
    <mc:Choice Requires="p14">
      <p:transition spd="slow" p14:dur="2000" advTm="14043"/>
    </mc:Choice>
    <mc:Fallback xmlns="">
      <p:transition spd="slow" advTm="1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1" y="304800"/>
            <a:ext cx="9143999" cy="523220"/>
          </a:xfrm>
          <a:prstGeom prst="rect">
            <a:avLst/>
          </a:prstGeom>
          <a:solidFill>
            <a:schemeClr val="bg1"/>
          </a:solidFill>
        </p:spPr>
        <p:txBody>
          <a:bodyPr wrap="square" rtlCol="0">
            <a:spAutoFit/>
          </a:bodyPr>
          <a:lstStyle/>
          <a:p>
            <a:pPr algn="ctr"/>
            <a:r>
              <a:rPr lang="en-US" sz="2800" b="1" dirty="0">
                <a:latin typeface="Avenir LT 35 Light" panose="020B0303020000020003"/>
                <a:cs typeface="Avenir Light"/>
              </a:rPr>
              <a:t>Suggested Faculty/Administrator Interviews </a:t>
            </a:r>
            <a:endParaRPr lang="en-US" sz="2800" b="1" dirty="0">
              <a:latin typeface="Avenir LT 35 Light" panose="020B0303020000020003"/>
            </a:endParaRPr>
          </a:p>
        </p:txBody>
      </p:sp>
      <p:sp>
        <p:nvSpPr>
          <p:cNvPr id="5" name="TextBox 4"/>
          <p:cNvSpPr txBox="1"/>
          <p:nvPr/>
        </p:nvSpPr>
        <p:spPr>
          <a:xfrm>
            <a:off x="457200" y="1295400"/>
            <a:ext cx="8077199" cy="452431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rtlCol="0">
            <a:spAutoFit/>
          </a:bodyPr>
          <a:lstStyle/>
          <a:p>
            <a:r>
              <a:rPr lang="en-US" dirty="0">
                <a:latin typeface="Avenir LT 35 Light"/>
              </a:rPr>
              <a:t>Fellows should have list of questions prepared before interview.</a:t>
            </a:r>
          </a:p>
          <a:p>
            <a:endParaRPr lang="en-US" dirty="0">
              <a:latin typeface="Avenir LT 35 Light"/>
            </a:endParaRPr>
          </a:p>
          <a:p>
            <a:r>
              <a:rPr lang="en-US" dirty="0">
                <a:latin typeface="Avenir LT 35 Light"/>
              </a:rPr>
              <a:t>Each faculty interview should be 30- 45 minutes long, maximum.</a:t>
            </a:r>
          </a:p>
          <a:p>
            <a:endParaRPr lang="en-US" dirty="0">
              <a:latin typeface="Avenir LT 35 Light"/>
            </a:endParaRPr>
          </a:p>
          <a:p>
            <a:r>
              <a:rPr lang="en-US" dirty="0">
                <a:latin typeface="Avenir LT 35 Light"/>
              </a:rPr>
              <a:t>Each faculty interview should be 1-2 pages double spaced.</a:t>
            </a:r>
          </a:p>
          <a:p>
            <a:endParaRPr lang="en-US" dirty="0">
              <a:latin typeface="Avenir LT 35 Light"/>
            </a:endParaRPr>
          </a:p>
          <a:p>
            <a:r>
              <a:rPr lang="en-US" dirty="0">
                <a:latin typeface="Avenir LT 35 Light"/>
              </a:rPr>
              <a:t>After all interviews are completed Fellow should write a reflective paper (2-3 pages double spaced) on their overall impression and themes they identified.</a:t>
            </a:r>
          </a:p>
          <a:p>
            <a:endParaRPr lang="en-US" dirty="0">
              <a:latin typeface="Avenir LT 35 Light"/>
            </a:endParaRPr>
          </a:p>
          <a:p>
            <a:r>
              <a:rPr lang="en-US" dirty="0">
                <a:latin typeface="Avenir LT 35 Light"/>
              </a:rPr>
              <a:t>More questions for interviews available.</a:t>
            </a:r>
          </a:p>
          <a:p>
            <a:endParaRPr lang="en-US" dirty="0">
              <a:latin typeface="Avenir LT 35 Light"/>
            </a:endParaRPr>
          </a:p>
          <a:p>
            <a:endParaRPr lang="en-US" dirty="0">
              <a:latin typeface="Avenir LT 35 Light"/>
            </a:endParaRPr>
          </a:p>
          <a:p>
            <a:endParaRPr lang="en-US" dirty="0">
              <a:latin typeface="Avenir LT 35 Light"/>
            </a:endParaRPr>
          </a:p>
          <a:p>
            <a:endParaRPr lang="en-US" dirty="0">
              <a:latin typeface="Avenir LT 35 Light"/>
            </a:endParaRPr>
          </a:p>
          <a:p>
            <a:endParaRPr lang="en-US" dirty="0">
              <a:latin typeface="Avenir LT 35 Light"/>
            </a:endParaRPr>
          </a:p>
          <a:p>
            <a:endParaRPr lang="en-US" dirty="0">
              <a:latin typeface="Avenir LT 35 Light"/>
            </a:endParaRPr>
          </a:p>
        </p:txBody>
      </p:sp>
      <p:pic>
        <p:nvPicPr>
          <p:cNvPr id="6" name="Video 5">
            <a:hlinkClick r:id="" action="ppaction://media"/>
            <a:extLst>
              <a:ext uri="{FF2B5EF4-FFF2-40B4-BE49-F238E27FC236}">
                <a16:creationId xmlns:a16="http://schemas.microsoft.com/office/drawing/2014/main" id="{F8506E10-6DBC-5E1C-33BA-53B46369884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501264918"/>
      </p:ext>
    </p:extLst>
  </p:cSld>
  <p:clrMapOvr>
    <a:masterClrMapping/>
  </p:clrMapOvr>
  <mc:AlternateContent xmlns:mc="http://schemas.openxmlformats.org/markup-compatibility/2006" xmlns:p14="http://schemas.microsoft.com/office/powerpoint/2010/main">
    <mc:Choice Requires="p14">
      <p:transition spd="slow" p14:dur="2000" advTm="31773"/>
    </mc:Choice>
    <mc:Fallback xmlns="">
      <p:transition spd="slow" advTm="3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8115" y="1828800"/>
            <a:ext cx="9131423" cy="3124200"/>
          </a:xfrm>
        </p:spPr>
        <p:txBody>
          <a:bodyPr>
            <a:noAutofit/>
          </a:bodyPr>
          <a:lstStyle/>
          <a:p>
            <a:pPr marL="0" indent="0">
              <a:buNone/>
            </a:pPr>
            <a:endParaRPr lang="en-US" sz="2400" dirty="0">
              <a:solidFill>
                <a:srgbClr val="000000"/>
              </a:solidFill>
              <a:latin typeface="Avenir Light"/>
            </a:endParaRPr>
          </a:p>
          <a:p>
            <a:pPr marL="0" indent="0">
              <a:buNone/>
            </a:pPr>
            <a:endParaRPr lang="en-US" sz="2400" dirty="0">
              <a:solidFill>
                <a:srgbClr val="000000"/>
              </a:solidFill>
              <a:latin typeface="Avenir Light"/>
            </a:endParaRPr>
          </a:p>
        </p:txBody>
      </p:sp>
      <p:sp>
        <p:nvSpPr>
          <p:cNvPr id="2" name="TextBox 1"/>
          <p:cNvSpPr txBox="1"/>
          <p:nvPr/>
        </p:nvSpPr>
        <p:spPr>
          <a:xfrm>
            <a:off x="-8115" y="457200"/>
            <a:ext cx="9110966" cy="523220"/>
          </a:xfrm>
          <a:prstGeom prst="rect">
            <a:avLst/>
          </a:prstGeom>
          <a:solidFill>
            <a:schemeClr val="bg1"/>
          </a:solidFill>
        </p:spPr>
        <p:txBody>
          <a:bodyPr wrap="square" rtlCol="0">
            <a:spAutoFit/>
          </a:bodyPr>
          <a:lstStyle/>
          <a:p>
            <a:pPr algn="ctr"/>
            <a:r>
              <a:rPr lang="en-US" sz="2800" b="1" dirty="0">
                <a:latin typeface="Avenir LT 65 Medium" panose="020B0603020000020003" pitchFamily="34" charset="0"/>
              </a:rPr>
              <a:t>What is the ADCFP?</a:t>
            </a:r>
          </a:p>
        </p:txBody>
      </p:sp>
      <p:graphicFrame>
        <p:nvGraphicFramePr>
          <p:cNvPr id="4" name="Diagram 3">
            <a:extLst>
              <a:ext uri="{FF2B5EF4-FFF2-40B4-BE49-F238E27FC236}">
                <a16:creationId xmlns:a16="http://schemas.microsoft.com/office/drawing/2014/main" id="{345096B0-DD14-4164-ABC2-5D40FD55576C}"/>
              </a:ext>
            </a:extLst>
          </p:cNvPr>
          <p:cNvGraphicFramePr/>
          <p:nvPr>
            <p:extLst>
              <p:ext uri="{D42A27DB-BD31-4B8C-83A1-F6EECF244321}">
                <p14:modId xmlns:p14="http://schemas.microsoft.com/office/powerpoint/2010/main" val="36943794"/>
              </p:ext>
            </p:extLst>
          </p:nvPr>
        </p:nvGraphicFramePr>
        <p:xfrm>
          <a:off x="990600" y="1145004"/>
          <a:ext cx="7543800" cy="45679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Graphic 6" descr="Connections">
            <a:extLst>
              <a:ext uri="{FF2B5EF4-FFF2-40B4-BE49-F238E27FC236}">
                <a16:creationId xmlns:a16="http://schemas.microsoft.com/office/drawing/2014/main" id="{3C49CEEA-65C0-47B1-9294-933B404ABD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37575" y="1145004"/>
            <a:ext cx="1460500" cy="1460500"/>
          </a:xfrm>
          <a:prstGeom prst="rect">
            <a:avLst/>
          </a:prstGeom>
        </p:spPr>
      </p:pic>
      <p:sp>
        <p:nvSpPr>
          <p:cNvPr id="8" name="TextBox 7">
            <a:extLst>
              <a:ext uri="{FF2B5EF4-FFF2-40B4-BE49-F238E27FC236}">
                <a16:creationId xmlns:a16="http://schemas.microsoft.com/office/drawing/2014/main" id="{F414A497-F869-4973-BAE6-AF52A86D5571}"/>
              </a:ext>
            </a:extLst>
          </p:cNvPr>
          <p:cNvSpPr txBox="1"/>
          <p:nvPr/>
        </p:nvSpPr>
        <p:spPr>
          <a:xfrm>
            <a:off x="1132812" y="5159742"/>
            <a:ext cx="6829114" cy="954107"/>
          </a:xfrm>
          <a:prstGeom prst="rect">
            <a:avLst/>
          </a:prstGeom>
          <a:noFill/>
        </p:spPr>
        <p:txBody>
          <a:bodyPr wrap="none" rtlCol="0">
            <a:spAutoFit/>
          </a:bodyPr>
          <a:lstStyle/>
          <a:p>
            <a:pPr algn="ctr"/>
            <a:r>
              <a:rPr lang="en-US" sz="2800" dirty="0">
                <a:latin typeface="Avenir LT 35 Light"/>
              </a:rPr>
              <a:t>Insight into the day-to-day life of a faculty </a:t>
            </a:r>
          </a:p>
          <a:p>
            <a:pPr algn="ctr"/>
            <a:r>
              <a:rPr lang="en-US" sz="2800" dirty="0">
                <a:latin typeface="Avenir LT 35 Light"/>
              </a:rPr>
              <a:t>educator or researcher.</a:t>
            </a:r>
          </a:p>
        </p:txBody>
      </p:sp>
      <p:pic>
        <p:nvPicPr>
          <p:cNvPr id="11" name="Video 10">
            <a:hlinkClick r:id="" action="ppaction://media"/>
            <a:extLst>
              <a:ext uri="{FF2B5EF4-FFF2-40B4-BE49-F238E27FC236}">
                <a16:creationId xmlns:a16="http://schemas.microsoft.com/office/drawing/2014/main" id="{078F31CF-0D35-93E9-7320-4F40282D3B4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9758421"/>
      </p:ext>
    </p:extLst>
  </p:cSld>
  <p:clrMapOvr>
    <a:masterClrMapping/>
  </p:clrMapOvr>
  <mc:AlternateContent xmlns:mc="http://schemas.openxmlformats.org/markup-compatibility/2006" xmlns:p14="http://schemas.microsoft.com/office/powerpoint/2010/main">
    <mc:Choice Requires="p14">
      <p:transition spd="slow" p14:dur="2000" advTm="38114"/>
    </mc:Choice>
    <mc:Fallback xmlns="">
      <p:transition spd="slow" advTm="38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371600"/>
            <a:ext cx="9144000" cy="1143000"/>
          </a:xfrm>
          <a:solidFill>
            <a:schemeClr val="bg1"/>
          </a:solidFill>
        </p:spPr>
        <p:txBody>
          <a:bodyPr>
            <a:normAutofit/>
          </a:bodyPr>
          <a:lstStyle/>
          <a:p>
            <a:r>
              <a:rPr lang="en-US" sz="4000" dirty="0">
                <a:latin typeface="Avenir LT 35 Light" panose="020B0303020000020003"/>
                <a:cs typeface="Avenir Light"/>
              </a:rPr>
              <a:t>TEACHING TRACK</a:t>
            </a:r>
          </a:p>
        </p:txBody>
      </p:sp>
      <p:pic>
        <p:nvPicPr>
          <p:cNvPr id="5" name="Video 4">
            <a:hlinkClick r:id="" action="ppaction://media"/>
            <a:extLst>
              <a:ext uri="{FF2B5EF4-FFF2-40B4-BE49-F238E27FC236}">
                <a16:creationId xmlns:a16="http://schemas.microsoft.com/office/drawing/2014/main" id="{E328BF31-2A73-F4C0-9C75-0BFA010B2F3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520956145"/>
      </p:ext>
    </p:extLst>
  </p:cSld>
  <p:clrMapOvr>
    <a:masterClrMapping/>
  </p:clrMapOvr>
  <mc:AlternateContent xmlns:mc="http://schemas.openxmlformats.org/markup-compatibility/2006" xmlns:p14="http://schemas.microsoft.com/office/powerpoint/2010/main">
    <mc:Choice Requires="p14">
      <p:transition spd="slow" p14:dur="2000" advTm="4498"/>
    </mc:Choice>
    <mc:Fallback xmlns="">
      <p:transition spd="slow" advTm="4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1627573"/>
            <a:ext cx="9144001" cy="1066800"/>
          </a:xfrm>
        </p:spPr>
        <p:txBody>
          <a:bodyPr>
            <a:normAutofit fontScale="92500" lnSpcReduction="20000"/>
          </a:bodyPr>
          <a:lstStyle/>
          <a:p>
            <a:pPr algn="ctr" eaLnBrk="1" hangingPunct="1">
              <a:buFontTx/>
              <a:buNone/>
            </a:pPr>
            <a:r>
              <a:rPr lang="en-US" sz="2400" b="1" dirty="0">
                <a:cs typeface="Arial" charset="0"/>
              </a:rPr>
              <a:t>	  </a:t>
            </a:r>
            <a:r>
              <a:rPr lang="en-US" sz="2200" b="1" dirty="0">
                <a:latin typeface="Avenir LT 35 Light" panose="020B0303020000020003"/>
                <a:cs typeface="Arial" charset="0"/>
              </a:rPr>
              <a:t>One (1) teaching experience each semester.</a:t>
            </a:r>
          </a:p>
          <a:p>
            <a:pPr marL="0" indent="0" eaLnBrk="1" hangingPunct="1">
              <a:buNone/>
            </a:pPr>
            <a:endParaRPr lang="en-US" sz="2400" dirty="0">
              <a:cs typeface="Arial" charset="0"/>
            </a:endParaRPr>
          </a:p>
          <a:p>
            <a:pPr marL="0" indent="0" eaLnBrk="1" hangingPunct="1">
              <a:buNone/>
            </a:pPr>
            <a:r>
              <a:rPr lang="en-US" sz="2400" dirty="0">
                <a:cs typeface="Arial" charset="0"/>
              </a:rPr>
              <a:t>	</a:t>
            </a:r>
            <a:endParaRPr lang="en-US" sz="2400" dirty="0"/>
          </a:p>
        </p:txBody>
      </p:sp>
      <p:sp>
        <p:nvSpPr>
          <p:cNvPr id="4" name="TextBox 3"/>
          <p:cNvSpPr txBox="1"/>
          <p:nvPr/>
        </p:nvSpPr>
        <p:spPr>
          <a:xfrm>
            <a:off x="0" y="2667000"/>
            <a:ext cx="9143998" cy="335476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rtlCol="0">
            <a:spAutoFit/>
          </a:bodyPr>
          <a:lstStyle/>
          <a:p>
            <a:pPr lvl="0" algn="ctr">
              <a:spcBef>
                <a:spcPct val="20000"/>
              </a:spcBef>
            </a:pPr>
            <a:r>
              <a:rPr lang="en-US" sz="2000" b="1" u="sng" dirty="0">
                <a:latin typeface="Avenir LT 35 Light" panose="020B0303020000020003"/>
                <a:cs typeface="Arial" charset="0"/>
              </a:rPr>
              <a:t>4 Educational Settings</a:t>
            </a:r>
          </a:p>
          <a:p>
            <a:pPr lvl="0" algn="ctr">
              <a:spcBef>
                <a:spcPct val="20000"/>
              </a:spcBef>
            </a:pPr>
            <a:r>
              <a:rPr lang="en-US" sz="2000" b="1" u="sng" dirty="0">
                <a:latin typeface="Avenir LT 35 Light" panose="020B0303020000020003"/>
                <a:cs typeface="Arial" charset="0"/>
              </a:rPr>
              <a:t> </a:t>
            </a:r>
          </a:p>
          <a:p>
            <a:pPr lvl="0" algn="ctr">
              <a:spcBef>
                <a:spcPct val="20000"/>
              </a:spcBef>
            </a:pPr>
            <a:r>
              <a:rPr lang="en-US" sz="2000" dirty="0">
                <a:latin typeface="Avenir LT 35 Light" panose="020B0303020000020003"/>
                <a:cs typeface="Arial" charset="0"/>
              </a:rPr>
              <a:t>Classroom (lecture in didactic course)</a:t>
            </a:r>
          </a:p>
          <a:p>
            <a:pPr lvl="0" algn="ctr">
              <a:spcBef>
                <a:spcPct val="20000"/>
              </a:spcBef>
            </a:pPr>
            <a:r>
              <a:rPr lang="en-US" sz="2000" dirty="0">
                <a:latin typeface="Avenir LT 35 Light" panose="020B0303020000020003"/>
                <a:cs typeface="Arial" charset="0"/>
              </a:rPr>
              <a:t>Preclinical Lab instructor (4 experiences per semester)</a:t>
            </a:r>
          </a:p>
          <a:p>
            <a:pPr lvl="0" algn="ctr">
              <a:spcBef>
                <a:spcPct val="20000"/>
              </a:spcBef>
            </a:pPr>
            <a:r>
              <a:rPr lang="en-US" sz="2000" dirty="0">
                <a:latin typeface="Avenir LT 35 Light" panose="020B0303020000020003"/>
                <a:cs typeface="Arial" charset="0"/>
              </a:rPr>
              <a:t>Small group case conference/seminar</a:t>
            </a:r>
          </a:p>
          <a:p>
            <a:pPr algn="ctr">
              <a:spcBef>
                <a:spcPct val="20000"/>
              </a:spcBef>
            </a:pPr>
            <a:r>
              <a:rPr lang="en-US" sz="2000" dirty="0">
                <a:latin typeface="Avenir LT 35 Light" panose="020B0303020000020003"/>
                <a:cs typeface="Arial" charset="0"/>
              </a:rPr>
              <a:t>Clinic (4 experiences per semester)</a:t>
            </a:r>
          </a:p>
          <a:p>
            <a:pPr algn="ctr">
              <a:spcBef>
                <a:spcPct val="20000"/>
              </a:spcBef>
            </a:pPr>
            <a:endParaRPr lang="en-US" sz="2000" dirty="0">
              <a:latin typeface="Avenir LT 35 Light" panose="020B0303020000020003"/>
              <a:cs typeface="Arial" charset="0"/>
            </a:endParaRPr>
          </a:p>
          <a:p>
            <a:pPr algn="ctr">
              <a:spcBef>
                <a:spcPct val="20000"/>
              </a:spcBef>
            </a:pPr>
            <a:endParaRPr lang="en-US" sz="2000" dirty="0">
              <a:latin typeface="Avenir LT 35 Light" panose="020B0303020000020003"/>
              <a:cs typeface="Arial" charset="0"/>
            </a:endParaRPr>
          </a:p>
          <a:p>
            <a:pPr algn="ctr">
              <a:spcBef>
                <a:spcPct val="20000"/>
              </a:spcBef>
            </a:pPr>
            <a:endParaRPr lang="en-US" sz="2000" dirty="0">
              <a:latin typeface="Avenir LT 35 Light" panose="020B0303020000020003"/>
              <a:cs typeface="Arial" charset="0"/>
            </a:endParaRPr>
          </a:p>
        </p:txBody>
      </p:sp>
      <p:sp>
        <p:nvSpPr>
          <p:cNvPr id="6" name="TextBox 5"/>
          <p:cNvSpPr txBox="1"/>
          <p:nvPr/>
        </p:nvSpPr>
        <p:spPr>
          <a:xfrm>
            <a:off x="38097" y="323030"/>
            <a:ext cx="9144000" cy="523220"/>
          </a:xfrm>
          <a:prstGeom prst="rect">
            <a:avLst/>
          </a:prstGeom>
          <a:solidFill>
            <a:schemeClr val="bg1"/>
          </a:solidFill>
        </p:spPr>
        <p:txBody>
          <a:bodyPr wrap="square" rtlCol="0">
            <a:spAutoFit/>
          </a:bodyPr>
          <a:lstStyle/>
          <a:p>
            <a:pPr algn="ctr"/>
            <a:r>
              <a:rPr lang="en-US" sz="2800" b="1" dirty="0">
                <a:latin typeface="Avenir LT 35 Light" panose="020B0303020000020003"/>
              </a:rPr>
              <a:t>Teaching Track Practicum</a:t>
            </a:r>
          </a:p>
        </p:txBody>
      </p:sp>
      <p:pic>
        <p:nvPicPr>
          <p:cNvPr id="7" name="Video 6">
            <a:hlinkClick r:id="" action="ppaction://media"/>
            <a:extLst>
              <a:ext uri="{FF2B5EF4-FFF2-40B4-BE49-F238E27FC236}">
                <a16:creationId xmlns:a16="http://schemas.microsoft.com/office/drawing/2014/main" id="{F64C678E-AE72-E6F1-1697-0FDB5AFC3BD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070977797"/>
      </p:ext>
    </p:extLst>
  </p:cSld>
  <p:clrMapOvr>
    <a:masterClrMapping/>
  </p:clrMapOvr>
  <mc:AlternateContent xmlns:mc="http://schemas.openxmlformats.org/markup-compatibility/2006" xmlns:p14="http://schemas.microsoft.com/office/powerpoint/2010/main">
    <mc:Choice Requires="p14">
      <p:transition spd="slow" p14:dur="2000" advTm="36942"/>
    </mc:Choice>
    <mc:Fallback xmlns="">
      <p:transition spd="slow" advTm="3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34" y="155700"/>
            <a:ext cx="9143999" cy="868363"/>
          </a:xfrm>
          <a:prstGeom prst="rect">
            <a:avLst/>
          </a:prstGeom>
          <a:solidFill>
            <a:schemeClr val="bg1"/>
          </a:solidFill>
        </p:spPr>
        <p:txBody>
          <a:bodyPr/>
          <a:lstStyle>
            <a:lvl1pPr algn="l" defTabSz="457200" rtl="0" eaLnBrk="1" latinLnBrk="0" hangingPunct="1">
              <a:spcBef>
                <a:spcPct val="0"/>
              </a:spcBef>
              <a:buNone/>
              <a:defRPr sz="4400" kern="1200">
                <a:solidFill>
                  <a:schemeClr val="bg1"/>
                </a:solidFill>
                <a:latin typeface="Avenir Book"/>
                <a:ea typeface="+mj-ea"/>
                <a:cs typeface="Avenir Book"/>
              </a:defRPr>
            </a:lvl1pPr>
          </a:lstStyle>
          <a:p>
            <a:pPr algn="ctr"/>
            <a:r>
              <a:rPr lang="en-US" sz="2800" b="1" dirty="0">
                <a:solidFill>
                  <a:schemeClr val="tx1"/>
                </a:solidFill>
                <a:latin typeface="Avenir LT 35 Light"/>
                <a:cs typeface="Arial" charset="0"/>
              </a:rPr>
              <a:t>Fellows’ Teaching Practicum: </a:t>
            </a:r>
          </a:p>
          <a:p>
            <a:pPr algn="ctr"/>
            <a:r>
              <a:rPr lang="en-US" sz="2800" b="1" dirty="0">
                <a:solidFill>
                  <a:schemeClr val="tx1"/>
                </a:solidFill>
                <a:latin typeface="Avenir LT 35 Light"/>
                <a:cs typeface="Arial" charset="0"/>
              </a:rPr>
              <a:t>Classroom or Small Group Seminar</a:t>
            </a:r>
            <a:br>
              <a:rPr lang="en-US" sz="2800" b="1" dirty="0">
                <a:solidFill>
                  <a:schemeClr val="tx1"/>
                </a:solidFill>
                <a:latin typeface="Avenir LT 35 Light"/>
                <a:cs typeface="Arial" charset="0"/>
              </a:rPr>
            </a:br>
            <a:endParaRPr lang="en-US" sz="2800" b="1" dirty="0">
              <a:solidFill>
                <a:schemeClr val="tx1"/>
              </a:solidFill>
              <a:latin typeface="Avenir LT 35 Light"/>
              <a:cs typeface="Arial" charset="0"/>
            </a:endParaRPr>
          </a:p>
        </p:txBody>
      </p:sp>
      <p:sp>
        <p:nvSpPr>
          <p:cNvPr id="2" name="Rectangle 1">
            <a:extLst>
              <a:ext uri="{FF2B5EF4-FFF2-40B4-BE49-F238E27FC236}">
                <a16:creationId xmlns:a16="http://schemas.microsoft.com/office/drawing/2014/main" id="{4480824C-7FC4-46C7-B375-416AE61F83F2}"/>
              </a:ext>
            </a:extLst>
          </p:cNvPr>
          <p:cNvSpPr/>
          <p:nvPr/>
        </p:nvSpPr>
        <p:spPr>
          <a:xfrm>
            <a:off x="205839" y="1473199"/>
            <a:ext cx="4038600" cy="4261231"/>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a:spAutoFit/>
          </a:bodyPr>
          <a:lstStyle/>
          <a:p>
            <a:pPr algn="ctr">
              <a:lnSpc>
                <a:spcPct val="107000"/>
              </a:lnSpc>
            </a:pPr>
            <a:r>
              <a:rPr lang="en-US" sz="2000" b="1" dirty="0">
                <a:latin typeface="Avenir LT 35 Light"/>
              </a:rPr>
              <a:t>Fellow</a:t>
            </a: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D</a:t>
            </a:r>
            <a:r>
              <a:rPr lang="en-US" dirty="0">
                <a:latin typeface="Avenir LT 35 Light" panose="020B0303020000020003"/>
                <a:ea typeface="Calibri" panose="020F0502020204030204" pitchFamily="34" charset="0"/>
                <a:cs typeface="Times New Roman" panose="02020603050405020304" pitchFamily="18" charset="0"/>
              </a:rPr>
              <a:t>evelop objectives, ppt, all handouts.</a:t>
            </a:r>
          </a:p>
          <a:p>
            <a:pPr>
              <a:lnSpc>
                <a:spcPct val="107000"/>
              </a:lnSpc>
            </a:pPr>
            <a:endParaRPr lang="en-US" dirty="0">
              <a:latin typeface="Avenir LT 35 Light" panose="020B0303020000020003"/>
              <a:ea typeface="Calibri" panose="020F0502020204030204" pitchFamily="34" charset="0"/>
              <a:cs typeface="Times New Roman" panose="02020603050405020304" pitchFamily="18" charset="0"/>
            </a:endParaRPr>
          </a:p>
          <a:p>
            <a:pPr>
              <a:lnSpc>
                <a:spcPct val="107000"/>
              </a:lnSpc>
            </a:pPr>
            <a:r>
              <a:rPr lang="en-US" dirty="0">
                <a:latin typeface="Avenir LT 35 Light" panose="020B0303020000020003"/>
                <a:ea typeface="Calibri" panose="020F0502020204030204" pitchFamily="34" charset="0"/>
                <a:cs typeface="Times New Roman" panose="02020603050405020304" pitchFamily="18" charset="0"/>
              </a:rPr>
              <a:t>Review objectives &amp; ppt with mentor; </a:t>
            </a:r>
            <a:r>
              <a:rPr lang="en-US" u="sng" dirty="0">
                <a:latin typeface="Avenir LT 35 Light" panose="020B0303020000020003"/>
                <a:ea typeface="Calibri" panose="020F0502020204030204" pitchFamily="34" charset="0"/>
                <a:cs typeface="Times New Roman" panose="02020603050405020304" pitchFamily="18" charset="0"/>
              </a:rPr>
              <a:t>conduct rehearsal</a:t>
            </a:r>
            <a:r>
              <a:rPr lang="en-US" dirty="0">
                <a:latin typeface="Avenir LT 35 Light" panose="020B0303020000020003"/>
                <a:ea typeface="Calibri" panose="020F0502020204030204" pitchFamily="34" charset="0"/>
                <a:cs typeface="Times New Roman" panose="02020603050405020304" pitchFamily="18" charset="0"/>
              </a:rPr>
              <a:t>.</a:t>
            </a:r>
          </a:p>
          <a:p>
            <a:pPr>
              <a:lnSpc>
                <a:spcPct val="107000"/>
              </a:lnSpc>
            </a:pPr>
            <a:endParaRPr lang="en-US" dirty="0">
              <a:latin typeface="Avenir LT 35 Light" panose="020B0303020000020003"/>
              <a:ea typeface="Calibri" panose="020F0502020204030204" pitchFamily="34" charset="0"/>
              <a:cs typeface="Times New Roman" panose="02020603050405020304" pitchFamily="18" charset="0"/>
            </a:endParaRPr>
          </a:p>
          <a:p>
            <a:pPr>
              <a:lnSpc>
                <a:spcPct val="107000"/>
              </a:lnSpc>
            </a:pPr>
            <a:r>
              <a:rPr lang="en-US" dirty="0">
                <a:latin typeface="Avenir LT 35 Light" panose="020B0303020000020003"/>
                <a:ea typeface="Calibri" panose="020F0502020204030204" pitchFamily="34" charset="0"/>
                <a:cs typeface="Times New Roman" panose="02020603050405020304" pitchFamily="18" charset="0"/>
              </a:rPr>
              <a:t>Develop a assessment tool for participants and self.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00C82E0-82F0-4F66-9334-87A05CED8D3E}"/>
              </a:ext>
            </a:extLst>
          </p:cNvPr>
          <p:cNvSpPr/>
          <p:nvPr/>
        </p:nvSpPr>
        <p:spPr>
          <a:xfrm>
            <a:off x="4876800" y="1473200"/>
            <a:ext cx="4038600" cy="4261231"/>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a:spAutoFit/>
          </a:bodyPr>
          <a:lstStyle/>
          <a:p>
            <a:pPr algn="ctr">
              <a:lnSpc>
                <a:spcPct val="107000"/>
              </a:lnSpc>
            </a:pPr>
            <a:r>
              <a:rPr lang="en-US" sz="2000" b="1" dirty="0">
                <a:latin typeface="Avenir LT 35 Light"/>
              </a:rPr>
              <a:t>Mentor</a:t>
            </a:r>
            <a:endParaRPr lang="en-US" sz="2000" dirty="0">
              <a:latin typeface="Avenir LT 35 Light" panose="020B0303020000020003"/>
              <a:ea typeface="Calibri" panose="020F0502020204030204" pitchFamily="34" charset="0"/>
              <a:cs typeface="Times New Roman" panose="02020603050405020304" pitchFamily="18" charset="0"/>
            </a:endParaRPr>
          </a:p>
          <a:p>
            <a:pPr>
              <a:lnSpc>
                <a:spcPct val="107000"/>
              </a:lnSpc>
            </a:pPr>
            <a:endParaRPr lang="en-US" dirty="0">
              <a:latin typeface="Avenir LT 35 Light" panose="020B0303020000020003"/>
              <a:ea typeface="Calibri" panose="020F0502020204030204" pitchFamily="34" charset="0"/>
              <a:cs typeface="Times New Roman" panose="02020603050405020304" pitchFamily="18" charset="0"/>
            </a:endParaRPr>
          </a:p>
          <a:p>
            <a:pPr>
              <a:lnSpc>
                <a:spcPct val="107000"/>
              </a:lnSpc>
            </a:pPr>
            <a:r>
              <a:rPr lang="en-US" dirty="0">
                <a:latin typeface="Avenir LT 35 Light" panose="020B0303020000020003"/>
                <a:ea typeface="Calibri" panose="020F0502020204030204" pitchFamily="34" charset="0"/>
                <a:cs typeface="Times New Roman" panose="02020603050405020304" pitchFamily="18" charset="0"/>
              </a:rPr>
              <a:t>Guide topic selection.</a:t>
            </a:r>
          </a:p>
          <a:p>
            <a:pPr>
              <a:lnSpc>
                <a:spcPct val="107000"/>
              </a:lnSpc>
            </a:pPr>
            <a:endParaRPr lang="en-US" dirty="0">
              <a:latin typeface="Avenir LT 35 Light" panose="020B0303020000020003"/>
              <a:ea typeface="Calibri" panose="020F0502020204030204" pitchFamily="34" charset="0"/>
              <a:cs typeface="Times New Roman" panose="02020603050405020304" pitchFamily="18" charset="0"/>
            </a:endParaRPr>
          </a:p>
          <a:p>
            <a:pPr>
              <a:lnSpc>
                <a:spcPct val="107000"/>
              </a:lnSpc>
            </a:pPr>
            <a:r>
              <a:rPr lang="en-US" dirty="0">
                <a:latin typeface="Avenir LT 35 Light" panose="020B0303020000020003"/>
                <a:ea typeface="Calibri" panose="020F0502020204030204" pitchFamily="34" charset="0"/>
                <a:cs typeface="Times New Roman" panose="02020603050405020304" pitchFamily="18" charset="0"/>
              </a:rPr>
              <a:t>Make lecture arrangements.</a:t>
            </a:r>
          </a:p>
          <a:p>
            <a:pPr>
              <a:lnSpc>
                <a:spcPct val="107000"/>
              </a:lnSpc>
            </a:pPr>
            <a:endParaRPr lang="en-US" dirty="0">
              <a:latin typeface="Avenir LT 35 Light" panose="020B0303020000020003"/>
              <a:ea typeface="Calibri" panose="020F0502020204030204" pitchFamily="34" charset="0"/>
              <a:cs typeface="Times New Roman" panose="02020603050405020304" pitchFamily="18" charset="0"/>
            </a:endParaRPr>
          </a:p>
          <a:p>
            <a:pPr>
              <a:lnSpc>
                <a:spcPct val="107000"/>
              </a:lnSpc>
            </a:pPr>
            <a:r>
              <a:rPr lang="en-US" dirty="0">
                <a:latin typeface="Avenir LT 35 Light" panose="020B0303020000020003"/>
                <a:ea typeface="Calibri" panose="020F0502020204030204" pitchFamily="34" charset="0"/>
                <a:cs typeface="Times New Roman" panose="02020603050405020304" pitchFamily="18" charset="0"/>
              </a:rPr>
              <a:t>Assist with classroom run-through.</a:t>
            </a:r>
          </a:p>
          <a:p>
            <a:pPr>
              <a:lnSpc>
                <a:spcPct val="107000"/>
              </a:lnSpc>
            </a:pPr>
            <a:r>
              <a:rPr lang="en-US" dirty="0">
                <a:latin typeface="Avenir LT 35 Light" panose="020B0303020000020003"/>
                <a:ea typeface="Calibri" panose="020F0502020204030204" pitchFamily="34" charset="0"/>
                <a:cs typeface="Times New Roman" panose="02020603050405020304" pitchFamily="18" charset="0"/>
              </a:rPr>
              <a:t>Provide helpful feedback.</a:t>
            </a:r>
          </a:p>
          <a:p>
            <a:pPr>
              <a:lnSpc>
                <a:spcPct val="107000"/>
              </a:lnSpc>
            </a:pPr>
            <a:endParaRPr lang="en-US" dirty="0">
              <a:latin typeface="Avenir LT 35 Light" panose="020B0303020000020003"/>
              <a:ea typeface="Calibri" panose="020F0502020204030204" pitchFamily="34" charset="0"/>
              <a:cs typeface="Times New Roman" panose="02020603050405020304" pitchFamily="18" charset="0"/>
            </a:endParaRPr>
          </a:p>
          <a:p>
            <a:pPr>
              <a:lnSpc>
                <a:spcPct val="107000"/>
              </a:lnSpc>
            </a:pPr>
            <a:r>
              <a:rPr lang="en-US" dirty="0">
                <a:latin typeface="Avenir LT 35 Light" panose="020B0303020000020003"/>
                <a:ea typeface="Calibri" panose="020F0502020204030204" pitchFamily="34" charset="0"/>
                <a:cs typeface="Times New Roman" panose="02020603050405020304" pitchFamily="18" charset="0"/>
              </a:rPr>
              <a:t>Complete assessment.</a:t>
            </a:r>
          </a:p>
          <a:p>
            <a:pPr>
              <a:lnSpc>
                <a:spcPct val="107000"/>
              </a:lnSpc>
            </a:pPr>
            <a:r>
              <a:rPr lang="en-US" dirty="0">
                <a:latin typeface="Avenir LT 35 Light" panose="020B0303020000020003"/>
                <a:ea typeface="Calibri" panose="020F0502020204030204" pitchFamily="34" charset="0"/>
                <a:cs typeface="Times New Roman" panose="02020603050405020304" pitchFamily="18" charset="0"/>
              </a:rPr>
              <a:t>Observe classroom presentation</a:t>
            </a:r>
            <a:r>
              <a:rPr lang="en-US" b="1" dirty="0">
                <a:latin typeface="Avenir LT 35 Light" panose="020B0303020000020003"/>
                <a:ea typeface="Calibri" panose="020F0502020204030204" pitchFamily="34" charset="0"/>
                <a:cs typeface="Times New Roman" panose="02020603050405020304" pitchFamily="18" charset="0"/>
              </a:rPr>
              <a:t>.</a:t>
            </a:r>
          </a:p>
          <a:p>
            <a:pPr>
              <a:lnSpc>
                <a:spcPct val="107000"/>
              </a:lnSpc>
            </a:pPr>
            <a:endParaRPr lang="en-US" b="1" dirty="0">
              <a:latin typeface="Avenir LT 35 Light" panose="020B0303020000020003"/>
              <a:ea typeface="Calibri" panose="020F0502020204030204" pitchFamily="34" charset="0"/>
              <a:cs typeface="Times New Roman" panose="02020603050405020304" pitchFamily="18" charset="0"/>
            </a:endParaRPr>
          </a:p>
          <a:p>
            <a:pPr>
              <a:lnSpc>
                <a:spcPct val="107000"/>
              </a:lnSpc>
            </a:pPr>
            <a:endParaRPr lang="en-US" b="1" dirty="0">
              <a:latin typeface="Avenir LT 35 Light" panose="020B0303020000020003"/>
              <a:ea typeface="Calibri" panose="020F0502020204030204" pitchFamily="34" charset="0"/>
              <a:cs typeface="Times New Roman" panose="02020603050405020304" pitchFamily="18" charset="0"/>
            </a:endParaRPr>
          </a:p>
          <a:p>
            <a:pPr>
              <a:lnSpc>
                <a:spcPct val="107000"/>
              </a:lnSpc>
            </a:pPr>
            <a:endParaRPr lang="en-US" dirty="0">
              <a:latin typeface="Avenir LT 35 Light" panose="020B0303020000020003"/>
              <a:ea typeface="Calibri" panose="020F0502020204030204" pitchFamily="34" charset="0"/>
              <a:cs typeface="Times New Roman" panose="02020603050405020304" pitchFamily="18" charset="0"/>
            </a:endParaRPr>
          </a:p>
        </p:txBody>
      </p:sp>
      <p:pic>
        <p:nvPicPr>
          <p:cNvPr id="7" name="Video 6">
            <a:hlinkClick r:id="" action="ppaction://media"/>
            <a:extLst>
              <a:ext uri="{FF2B5EF4-FFF2-40B4-BE49-F238E27FC236}">
                <a16:creationId xmlns:a16="http://schemas.microsoft.com/office/drawing/2014/main" id="{36F79483-DB25-0FF3-8CBB-7E6CEE106F05}"/>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821059135"/>
      </p:ext>
    </p:extLst>
  </p:cSld>
  <p:clrMapOvr>
    <a:masterClrMapping/>
  </p:clrMapOvr>
  <mc:AlternateContent xmlns:mc="http://schemas.openxmlformats.org/markup-compatibility/2006" xmlns:p14="http://schemas.microsoft.com/office/powerpoint/2010/main">
    <mc:Choice Requires="p14">
      <p:transition spd="slow" p14:dur="2000" advTm="40443"/>
    </mc:Choice>
    <mc:Fallback xmlns="">
      <p:transition spd="slow" advTm="4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8" y="1447800"/>
            <a:ext cx="9144000" cy="1143000"/>
          </a:xfrm>
          <a:solidFill>
            <a:schemeClr val="bg1"/>
          </a:solidFill>
        </p:spPr>
        <p:txBody>
          <a:bodyPr>
            <a:noAutofit/>
          </a:bodyPr>
          <a:lstStyle/>
          <a:p>
            <a:r>
              <a:rPr lang="en-US" sz="4000" dirty="0">
                <a:latin typeface="Avenir LT 35 Light" panose="020B0303020000020003"/>
                <a:cs typeface="Avenir Light"/>
              </a:rPr>
              <a:t>BIOMEDICAL RESEARCH TRACK</a:t>
            </a:r>
          </a:p>
        </p:txBody>
      </p:sp>
      <p:pic>
        <p:nvPicPr>
          <p:cNvPr id="10" name="Video 9">
            <a:hlinkClick r:id="" action="ppaction://media"/>
            <a:extLst>
              <a:ext uri="{FF2B5EF4-FFF2-40B4-BE49-F238E27FC236}">
                <a16:creationId xmlns:a16="http://schemas.microsoft.com/office/drawing/2014/main" id="{68B48EBB-534B-B2CC-06C2-ED55BB0EECF6}"/>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853664882"/>
      </p:ext>
    </p:extLst>
  </p:cSld>
  <p:clrMapOvr>
    <a:masterClrMapping/>
  </p:clrMapOvr>
  <mc:AlternateContent xmlns:mc="http://schemas.openxmlformats.org/markup-compatibility/2006" xmlns:p14="http://schemas.microsoft.com/office/powerpoint/2010/main">
    <mc:Choice Requires="p14">
      <p:transition spd="slow" p14:dur="2000" advTm="3336"/>
    </mc:Choice>
    <mc:Fallback xmlns="">
      <p:transition spd="slow" advTm="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457200"/>
            <a:ext cx="9144000" cy="571500"/>
          </a:xfrm>
          <a:prstGeom prst="rect">
            <a:avLst/>
          </a:prstGeom>
          <a:solidFill>
            <a:schemeClr val="bg1"/>
          </a:solidFill>
        </p:spPr>
        <p:txBody>
          <a:bodyPr/>
          <a:lstStyle>
            <a:lvl1pPr algn="l" defTabSz="457200" rtl="0" eaLnBrk="1" latinLnBrk="0" hangingPunct="1">
              <a:spcBef>
                <a:spcPct val="0"/>
              </a:spcBef>
              <a:buNone/>
              <a:defRPr sz="4400" kern="1200">
                <a:solidFill>
                  <a:schemeClr val="bg1"/>
                </a:solidFill>
                <a:latin typeface="Avenir Book"/>
                <a:ea typeface="+mj-ea"/>
                <a:cs typeface="Avenir Book"/>
              </a:defRPr>
            </a:lvl1pPr>
          </a:lstStyle>
          <a:p>
            <a:pPr algn="ctr"/>
            <a:r>
              <a:rPr lang="en-US" sz="2800" b="1" dirty="0">
                <a:solidFill>
                  <a:schemeClr val="tx1"/>
                </a:solidFill>
                <a:latin typeface="Avenir LT 35 Light" panose="020B0303020000020003"/>
                <a:cs typeface="Arial" charset="0"/>
              </a:rPr>
              <a:t>Biomedical Research Track Project: Protocol</a:t>
            </a:r>
            <a:br>
              <a:rPr lang="en-US" sz="2800" b="1" dirty="0">
                <a:solidFill>
                  <a:schemeClr val="tx1"/>
                </a:solidFill>
                <a:latin typeface="Avenir LT 35 Light" panose="020B0303020000020003"/>
                <a:cs typeface="Arial" charset="0"/>
              </a:rPr>
            </a:br>
            <a:endParaRPr lang="en-US" sz="2800" dirty="0">
              <a:solidFill>
                <a:schemeClr val="tx1"/>
              </a:solidFill>
              <a:latin typeface="Avenir LT 35 Light" panose="020B0303020000020003"/>
            </a:endParaRPr>
          </a:p>
        </p:txBody>
      </p:sp>
      <p:sp>
        <p:nvSpPr>
          <p:cNvPr id="5" name="TextBox 4"/>
          <p:cNvSpPr txBox="1"/>
          <p:nvPr/>
        </p:nvSpPr>
        <p:spPr>
          <a:xfrm>
            <a:off x="0" y="1028700"/>
            <a:ext cx="9144000" cy="5355312"/>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rtlCol="0">
            <a:spAutoFit/>
          </a:bodyPr>
          <a:lstStyle/>
          <a:p>
            <a:pPr lvl="0" algn="ctr" eaLnBrk="0" hangingPunct="0">
              <a:spcBef>
                <a:spcPct val="20000"/>
              </a:spcBef>
            </a:pPr>
            <a:endParaRPr lang="en-US" dirty="0">
              <a:latin typeface="Avenir LT 35 Light" panose="020B0303020000020003"/>
              <a:cs typeface="Arial" pitchFamily="34" charset="0"/>
            </a:endParaRPr>
          </a:p>
          <a:p>
            <a:pPr lvl="0" algn="ctr" eaLnBrk="0" hangingPunct="0">
              <a:spcBef>
                <a:spcPct val="20000"/>
              </a:spcBef>
            </a:pPr>
            <a:r>
              <a:rPr lang="en-US" dirty="0">
                <a:latin typeface="Avenir LT 35 Light" panose="020B0303020000020003"/>
                <a:cs typeface="Arial" pitchFamily="34" charset="0"/>
              </a:rPr>
              <a:t>Focus &amp; Title of Research project.</a:t>
            </a:r>
          </a:p>
          <a:p>
            <a:pPr lvl="0" algn="ctr" eaLnBrk="0" hangingPunct="0">
              <a:spcBef>
                <a:spcPct val="20000"/>
              </a:spcBef>
            </a:pPr>
            <a:endParaRPr lang="en-US" dirty="0">
              <a:latin typeface="Avenir LT 35 Light" panose="020B0303020000020003"/>
              <a:cs typeface="Arial" pitchFamily="34" charset="0"/>
            </a:endParaRPr>
          </a:p>
          <a:p>
            <a:pPr lvl="0" algn="ctr" eaLnBrk="0" hangingPunct="0">
              <a:spcBef>
                <a:spcPct val="20000"/>
              </a:spcBef>
            </a:pPr>
            <a:r>
              <a:rPr lang="en-US" dirty="0">
                <a:latin typeface="Avenir LT 35 Light" panose="020B0303020000020003"/>
                <a:cs typeface="Arial" pitchFamily="34" charset="0"/>
              </a:rPr>
              <a:t>Synopsis of project: rationale, study design, </a:t>
            </a:r>
          </a:p>
          <a:p>
            <a:pPr lvl="0" algn="ctr" eaLnBrk="0" hangingPunct="0">
              <a:spcBef>
                <a:spcPct val="20000"/>
              </a:spcBef>
            </a:pPr>
            <a:r>
              <a:rPr lang="en-US" dirty="0">
                <a:latin typeface="Avenir LT 35 Light" panose="020B0303020000020003"/>
                <a:cs typeface="Arial" pitchFamily="34" charset="0"/>
              </a:rPr>
              <a:t>    methodology(data collection &amp; analysis).</a:t>
            </a:r>
          </a:p>
          <a:p>
            <a:pPr lvl="0" algn="ctr" eaLnBrk="0" hangingPunct="0">
              <a:spcBef>
                <a:spcPct val="20000"/>
              </a:spcBef>
            </a:pPr>
            <a:endParaRPr lang="en-US" dirty="0">
              <a:latin typeface="Avenir LT 35 Light" panose="020B0303020000020003"/>
              <a:cs typeface="Arial" pitchFamily="34" charset="0"/>
            </a:endParaRPr>
          </a:p>
          <a:p>
            <a:pPr lvl="0" algn="ctr" eaLnBrk="0" hangingPunct="0">
              <a:spcBef>
                <a:spcPct val="20000"/>
              </a:spcBef>
            </a:pPr>
            <a:r>
              <a:rPr lang="en-US" dirty="0">
                <a:latin typeface="Avenir LT 35 Light" panose="020B0303020000020003"/>
                <a:cs typeface="Arial" pitchFamily="34" charset="0"/>
              </a:rPr>
              <a:t>Research question(s) &amp; Hypothesis.</a:t>
            </a:r>
          </a:p>
          <a:p>
            <a:pPr lvl="0" algn="ctr" eaLnBrk="0" hangingPunct="0">
              <a:spcBef>
                <a:spcPct val="20000"/>
              </a:spcBef>
            </a:pPr>
            <a:endParaRPr lang="en-US" dirty="0">
              <a:latin typeface="Avenir LT 35 Light" panose="020B0303020000020003"/>
              <a:cs typeface="Arial" pitchFamily="34" charset="0"/>
            </a:endParaRPr>
          </a:p>
          <a:p>
            <a:pPr lvl="0" algn="ctr" eaLnBrk="0" hangingPunct="0">
              <a:spcBef>
                <a:spcPct val="20000"/>
              </a:spcBef>
            </a:pPr>
            <a:r>
              <a:rPr lang="en-US" dirty="0">
                <a:latin typeface="Avenir LT 35 Light" panose="020B0303020000020003"/>
                <a:cs typeface="Arial" pitchFamily="34" charset="0"/>
              </a:rPr>
              <a:t>Your role/responsibilities in the project.</a:t>
            </a:r>
          </a:p>
          <a:p>
            <a:pPr lvl="0" algn="ctr" eaLnBrk="0" hangingPunct="0">
              <a:spcBef>
                <a:spcPct val="20000"/>
              </a:spcBef>
            </a:pPr>
            <a:endParaRPr lang="en-US" dirty="0">
              <a:latin typeface="Avenir LT 35 Light" panose="020B0303020000020003"/>
              <a:cs typeface="Arial" pitchFamily="34" charset="0"/>
            </a:endParaRPr>
          </a:p>
          <a:p>
            <a:pPr lvl="0" algn="ctr" eaLnBrk="0" hangingPunct="0">
              <a:spcBef>
                <a:spcPct val="20000"/>
              </a:spcBef>
            </a:pPr>
            <a:r>
              <a:rPr lang="en-US" dirty="0">
                <a:latin typeface="Avenir LT 35 Light" panose="020B0303020000020003"/>
                <a:cs typeface="Arial" pitchFamily="34" charset="0"/>
              </a:rPr>
              <a:t>Name of faculty member(s) who will supervise</a:t>
            </a:r>
            <a:r>
              <a:rPr lang="en-US" b="1" dirty="0">
                <a:latin typeface="Avenir LT 35 Light" panose="020B0303020000020003"/>
                <a:cs typeface="Arial" pitchFamily="34" charset="0"/>
              </a:rPr>
              <a:t>.</a:t>
            </a:r>
          </a:p>
          <a:p>
            <a:pPr lvl="0" eaLnBrk="0" hangingPunct="0">
              <a:spcBef>
                <a:spcPct val="20000"/>
              </a:spcBef>
            </a:pPr>
            <a:endParaRPr lang="en-US" b="1" dirty="0">
              <a:latin typeface="Avenir LT 35 Light" panose="020B0303020000020003"/>
              <a:cs typeface="Arial" pitchFamily="34" charset="0"/>
            </a:endParaRPr>
          </a:p>
          <a:p>
            <a:pPr lvl="0" eaLnBrk="0" hangingPunct="0">
              <a:spcBef>
                <a:spcPct val="20000"/>
              </a:spcBef>
            </a:pPr>
            <a:endParaRPr lang="en-US" b="1" dirty="0">
              <a:latin typeface="Avenir LT 35 Light" panose="020B0303020000020003"/>
              <a:cs typeface="Arial" pitchFamily="34" charset="0"/>
            </a:endParaRPr>
          </a:p>
          <a:p>
            <a:pPr lvl="0" eaLnBrk="0" hangingPunct="0">
              <a:spcBef>
                <a:spcPct val="20000"/>
              </a:spcBef>
            </a:pPr>
            <a:endParaRPr lang="en-US" b="1" dirty="0">
              <a:latin typeface="Avenir LT 35 Light" panose="020B0303020000020003"/>
              <a:cs typeface="Arial" pitchFamily="34" charset="0"/>
            </a:endParaRPr>
          </a:p>
          <a:p>
            <a:pPr lvl="0" eaLnBrk="0" hangingPunct="0">
              <a:spcBef>
                <a:spcPct val="20000"/>
              </a:spcBef>
            </a:pPr>
            <a:endParaRPr lang="en-US" b="1" dirty="0">
              <a:latin typeface="Avenir LT 35 Light" panose="020B0303020000020003"/>
              <a:cs typeface="Arial" pitchFamily="34" charset="0"/>
            </a:endParaRPr>
          </a:p>
          <a:p>
            <a:pPr lvl="0" eaLnBrk="0" hangingPunct="0">
              <a:spcBef>
                <a:spcPct val="20000"/>
              </a:spcBef>
            </a:pPr>
            <a:endParaRPr lang="en-US" b="1" dirty="0">
              <a:latin typeface="Avenir LT 35 Light" panose="020B0303020000020003"/>
              <a:cs typeface="Arial" pitchFamily="34" charset="0"/>
            </a:endParaRPr>
          </a:p>
        </p:txBody>
      </p:sp>
      <p:pic>
        <p:nvPicPr>
          <p:cNvPr id="6" name="Video 5">
            <a:hlinkClick r:id="" action="ppaction://media"/>
            <a:extLst>
              <a:ext uri="{FF2B5EF4-FFF2-40B4-BE49-F238E27FC236}">
                <a16:creationId xmlns:a16="http://schemas.microsoft.com/office/drawing/2014/main" id="{069BE278-7F9C-2255-4E45-94F7C7D2DB7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981003050"/>
      </p:ext>
    </p:extLst>
  </p:cSld>
  <p:clrMapOvr>
    <a:masterClrMapping/>
  </p:clrMapOvr>
  <mc:AlternateContent xmlns:mc="http://schemas.openxmlformats.org/markup-compatibility/2006" xmlns:p14="http://schemas.microsoft.com/office/powerpoint/2010/main">
    <mc:Choice Requires="p14">
      <p:transition spd="slow" p14:dur="2000" advTm="50476"/>
    </mc:Choice>
    <mc:Fallback xmlns="">
      <p:transition spd="slow" advTm="5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388" y="1143000"/>
            <a:ext cx="9144000" cy="1066800"/>
          </a:xfrm>
          <a:solidFill>
            <a:schemeClr val="bg1"/>
          </a:solidFill>
        </p:spPr>
        <p:txBody>
          <a:bodyPr>
            <a:normAutofit/>
          </a:bodyPr>
          <a:lstStyle/>
          <a:p>
            <a:pPr marL="0" indent="0" algn="ctr">
              <a:buNone/>
            </a:pPr>
            <a:r>
              <a:rPr lang="en-US" sz="4000" dirty="0">
                <a:latin typeface="Avenir LT 35 Light" panose="020B0303020000020003"/>
                <a:cs typeface="Avenir Light"/>
              </a:rPr>
              <a:t> OTHER ACTIVITIES</a:t>
            </a:r>
          </a:p>
        </p:txBody>
      </p:sp>
      <p:pic>
        <p:nvPicPr>
          <p:cNvPr id="7" name="Video 6">
            <a:hlinkClick r:id="" action="ppaction://media"/>
            <a:extLst>
              <a:ext uri="{FF2B5EF4-FFF2-40B4-BE49-F238E27FC236}">
                <a16:creationId xmlns:a16="http://schemas.microsoft.com/office/drawing/2014/main" id="{7FD20435-AD29-7809-3172-8A025514A0CC}"/>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771443318"/>
      </p:ext>
    </p:extLst>
  </p:cSld>
  <p:clrMapOvr>
    <a:masterClrMapping/>
  </p:clrMapOvr>
  <mc:AlternateContent xmlns:mc="http://schemas.openxmlformats.org/markup-compatibility/2006" xmlns:p14="http://schemas.microsoft.com/office/powerpoint/2010/main">
    <mc:Choice Requires="p14">
      <p:transition spd="slow" p14:dur="2000" advTm="11765"/>
    </mc:Choice>
    <mc:Fallback xmlns="">
      <p:transition spd="slow" advTm="11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54" y="270301"/>
            <a:ext cx="9144000" cy="523220"/>
          </a:xfrm>
          <a:prstGeom prst="rect">
            <a:avLst/>
          </a:prstGeom>
          <a:solidFill>
            <a:schemeClr val="bg1"/>
          </a:solidFill>
        </p:spPr>
        <p:txBody>
          <a:bodyPr wrap="square" rtlCol="0">
            <a:spAutoFit/>
          </a:bodyPr>
          <a:lstStyle/>
          <a:p>
            <a:pPr algn="ctr"/>
            <a:r>
              <a:rPr lang="en-US" sz="2800" b="1" dirty="0">
                <a:latin typeface="Avenir LT 35 Light"/>
              </a:rPr>
              <a:t>ADCFP Other Activities: Institutional and National Meetings</a:t>
            </a:r>
          </a:p>
        </p:txBody>
      </p:sp>
      <p:sp>
        <p:nvSpPr>
          <p:cNvPr id="5" name="Rectangle 4"/>
          <p:cNvSpPr/>
          <p:nvPr/>
        </p:nvSpPr>
        <p:spPr>
          <a:xfrm>
            <a:off x="25400" y="1593740"/>
            <a:ext cx="9144000" cy="3139321"/>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a:spAutoFit/>
          </a:bodyPr>
          <a:lstStyle/>
          <a:p>
            <a:endParaRPr lang="en-US" dirty="0">
              <a:latin typeface="Avenir LT 35 Light"/>
            </a:endParaRPr>
          </a:p>
          <a:p>
            <a:pPr lvl="1"/>
            <a:r>
              <a:rPr lang="en-US" dirty="0">
                <a:latin typeface="Avenir LT 35 Light"/>
              </a:rPr>
              <a:t>Curriculum Committee (Teaching track) and Research/IRB Committee/AADR groups (Research track)</a:t>
            </a:r>
          </a:p>
          <a:p>
            <a:pPr lvl="1"/>
            <a:endParaRPr lang="en-US" dirty="0">
              <a:latin typeface="Avenir LT 35 Light"/>
            </a:endParaRPr>
          </a:p>
          <a:p>
            <a:pPr lvl="1"/>
            <a:r>
              <a:rPr lang="en-US" dirty="0">
                <a:latin typeface="Avenir LT 35 Light"/>
              </a:rPr>
              <a:t>Intradepartmental Meeting</a:t>
            </a:r>
          </a:p>
          <a:p>
            <a:pPr lvl="1"/>
            <a:endParaRPr lang="en-US" dirty="0">
              <a:latin typeface="Avenir LT 35 Light"/>
            </a:endParaRPr>
          </a:p>
          <a:p>
            <a:pPr lvl="1"/>
            <a:r>
              <a:rPr lang="en-US" dirty="0">
                <a:latin typeface="Avenir LT 35 Light"/>
              </a:rPr>
              <a:t>Interdepartmental Meeting</a:t>
            </a:r>
          </a:p>
          <a:p>
            <a:pPr lvl="1"/>
            <a:endParaRPr lang="en-US" dirty="0">
              <a:latin typeface="Avenir LT 35 Light"/>
            </a:endParaRPr>
          </a:p>
          <a:p>
            <a:pPr lvl="1"/>
            <a:r>
              <a:rPr lang="en-US" dirty="0">
                <a:latin typeface="Avenir LT 35 Light"/>
              </a:rPr>
              <a:t>University-wide Meeting</a:t>
            </a:r>
          </a:p>
          <a:p>
            <a:pPr lvl="1"/>
            <a:endParaRPr lang="en-US" dirty="0">
              <a:latin typeface="Avenir LT 35 Light"/>
            </a:endParaRPr>
          </a:p>
          <a:p>
            <a:pPr lvl="1"/>
            <a:r>
              <a:rPr lang="en-US" dirty="0">
                <a:latin typeface="Avenir LT 35 Light"/>
              </a:rPr>
              <a:t>Attend local or national conference together</a:t>
            </a:r>
          </a:p>
        </p:txBody>
      </p:sp>
      <p:sp>
        <p:nvSpPr>
          <p:cNvPr id="6" name="TextBox 5"/>
          <p:cNvSpPr txBox="1"/>
          <p:nvPr/>
        </p:nvSpPr>
        <p:spPr>
          <a:xfrm>
            <a:off x="173176" y="4794616"/>
            <a:ext cx="8848448" cy="1477328"/>
          </a:xfrm>
          <a:prstGeom prst="rect">
            <a:avLst/>
          </a:prstGeom>
          <a:noFill/>
        </p:spPr>
        <p:txBody>
          <a:bodyPr wrap="square" rtlCol="0">
            <a:spAutoFit/>
          </a:bodyPr>
          <a:lstStyle/>
          <a:p>
            <a:r>
              <a:rPr lang="en-US" dirty="0">
                <a:latin typeface="Avenir LT 35 Light"/>
              </a:rPr>
              <a:t>Fellow should write a reflection paper for each meeting experience. We strongly recommend that at least 3 reflection papers are assigned to fellow in addition to the </a:t>
            </a:r>
          </a:p>
          <a:p>
            <a:r>
              <a:rPr lang="en-US" dirty="0">
                <a:latin typeface="Avenir LT 35 Light"/>
              </a:rPr>
              <a:t>2 career reflection papers.</a:t>
            </a:r>
          </a:p>
          <a:p>
            <a:endParaRPr lang="en-US" dirty="0">
              <a:latin typeface="Avenir LT 35 Light"/>
            </a:endParaRPr>
          </a:p>
          <a:p>
            <a:r>
              <a:rPr lang="en-US" dirty="0">
                <a:latin typeface="Avenir LT 35 Light"/>
              </a:rPr>
              <a:t>                                     (Meeting reflection questions available</a:t>
            </a:r>
            <a:r>
              <a:rPr lang="en-US" dirty="0">
                <a:latin typeface="Avenir Light"/>
              </a:rPr>
              <a:t>)</a:t>
            </a:r>
          </a:p>
        </p:txBody>
      </p:sp>
      <p:sp>
        <p:nvSpPr>
          <p:cNvPr id="2" name="TextBox 1"/>
          <p:cNvSpPr txBox="1"/>
          <p:nvPr/>
        </p:nvSpPr>
        <p:spPr>
          <a:xfrm>
            <a:off x="304800" y="1224408"/>
            <a:ext cx="9109229" cy="369332"/>
          </a:xfrm>
          <a:prstGeom prst="rect">
            <a:avLst/>
          </a:prstGeom>
          <a:noFill/>
        </p:spPr>
        <p:txBody>
          <a:bodyPr wrap="square" rtlCol="0">
            <a:spAutoFit/>
          </a:bodyPr>
          <a:lstStyle/>
          <a:p>
            <a:r>
              <a:rPr lang="en-US" b="1" dirty="0">
                <a:latin typeface="Avenir LT 35 Light"/>
              </a:rPr>
              <a:t>Fellow should have opportunity to attend academic meetings as an observer: </a:t>
            </a:r>
          </a:p>
        </p:txBody>
      </p:sp>
      <p:pic>
        <p:nvPicPr>
          <p:cNvPr id="9" name="Video 8">
            <a:hlinkClick r:id="" action="ppaction://media"/>
            <a:extLst>
              <a:ext uri="{FF2B5EF4-FFF2-40B4-BE49-F238E27FC236}">
                <a16:creationId xmlns:a16="http://schemas.microsoft.com/office/drawing/2014/main" id="{0157132E-68BD-A3D0-9544-A7266FCED85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151685617"/>
      </p:ext>
    </p:extLst>
  </p:cSld>
  <p:clrMapOvr>
    <a:masterClrMapping/>
  </p:clrMapOvr>
  <mc:AlternateContent xmlns:mc="http://schemas.openxmlformats.org/markup-compatibility/2006" xmlns:p14="http://schemas.microsoft.com/office/powerpoint/2010/main">
    <mc:Choice Requires="p14">
      <p:transition spd="slow" p14:dur="2000" advTm="24491"/>
    </mc:Choice>
    <mc:Fallback xmlns="">
      <p:transition spd="slow" advTm="2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02913"/>
            <a:ext cx="9144000" cy="523220"/>
          </a:xfrm>
          <a:prstGeom prst="rect">
            <a:avLst/>
          </a:prstGeom>
          <a:noFill/>
        </p:spPr>
        <p:txBody>
          <a:bodyPr wrap="square" rtlCol="0">
            <a:spAutoFit/>
          </a:bodyPr>
          <a:lstStyle/>
          <a:p>
            <a:pPr algn="ctr"/>
            <a:r>
              <a:rPr lang="en-US" sz="2800" b="1" dirty="0">
                <a:latin typeface="Avenir Light"/>
              </a:rPr>
              <a:t>ADCFP Other Sample Activities: Networking</a:t>
            </a:r>
          </a:p>
        </p:txBody>
      </p:sp>
      <p:sp>
        <p:nvSpPr>
          <p:cNvPr id="5" name="Rectangle 4"/>
          <p:cNvSpPr/>
          <p:nvPr/>
        </p:nvSpPr>
        <p:spPr>
          <a:xfrm>
            <a:off x="25400" y="1443841"/>
            <a:ext cx="9144000" cy="3970318"/>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a:spAutoFit/>
          </a:bodyPr>
          <a:lstStyle/>
          <a:p>
            <a:r>
              <a:rPr lang="en-US" dirty="0">
                <a:latin typeface="Avenir LT 35 Light"/>
              </a:rPr>
              <a:t>Informal Meetings (2): Summer (initiated by mentor) and Fall (initiated by Fellow)</a:t>
            </a:r>
          </a:p>
          <a:p>
            <a:endParaRPr lang="en-US" dirty="0">
              <a:latin typeface="Avenir LT 35 Light"/>
            </a:endParaRPr>
          </a:p>
          <a:p>
            <a:r>
              <a:rPr lang="en-US" dirty="0">
                <a:latin typeface="Avenir LT 35 Light"/>
              </a:rPr>
              <a:t> Monthly Fellow meetings led by different mentors:</a:t>
            </a:r>
          </a:p>
          <a:p>
            <a:endParaRPr lang="en-US" dirty="0">
              <a:latin typeface="Avenir LT 35 Light"/>
            </a:endParaRPr>
          </a:p>
          <a:p>
            <a:pPr lvl="2"/>
            <a:r>
              <a:rPr lang="en-US" dirty="0">
                <a:latin typeface="Avenir LT 35 Light"/>
              </a:rPr>
              <a:t>Discuss and share experiences</a:t>
            </a:r>
          </a:p>
          <a:p>
            <a:pPr lvl="2"/>
            <a:r>
              <a:rPr lang="en-US" dirty="0">
                <a:latin typeface="Avenir LT 35 Light"/>
              </a:rPr>
              <a:t>Guest lecturers</a:t>
            </a:r>
          </a:p>
          <a:p>
            <a:pPr lvl="2"/>
            <a:r>
              <a:rPr lang="en-US" dirty="0">
                <a:latin typeface="Avenir LT 35 Light"/>
              </a:rPr>
              <a:t>Reflection papers</a:t>
            </a:r>
          </a:p>
          <a:p>
            <a:pPr lvl="2"/>
            <a:endParaRPr lang="en-US" dirty="0">
              <a:latin typeface="Avenir LT 35 Light"/>
            </a:endParaRPr>
          </a:p>
          <a:p>
            <a:r>
              <a:rPr lang="en-US" dirty="0">
                <a:latin typeface="Avenir LT 35 Light"/>
              </a:rPr>
              <a:t>Liaison should arrange several meeting for only faculty mentors to discuss experiences.</a:t>
            </a:r>
          </a:p>
          <a:p>
            <a:endParaRPr lang="en-US" dirty="0">
              <a:latin typeface="Avenir LT 35 Light"/>
            </a:endParaRPr>
          </a:p>
          <a:p>
            <a:r>
              <a:rPr lang="en-US" dirty="0">
                <a:latin typeface="Avenir LT 35 Light"/>
              </a:rPr>
              <a:t>Fellows can work in a team and provide </a:t>
            </a:r>
            <a:r>
              <a:rPr lang="en-US" i="1" dirty="0">
                <a:latin typeface="Avenir LT 35 Light"/>
              </a:rPr>
              <a:t>lunch and learn </a:t>
            </a:r>
            <a:r>
              <a:rPr lang="en-US" dirty="0">
                <a:latin typeface="Avenir LT 35 Light"/>
              </a:rPr>
              <a:t>to other students regarding academic careers.</a:t>
            </a:r>
          </a:p>
          <a:p>
            <a:endParaRPr lang="en-US" dirty="0">
              <a:latin typeface="Avenir LT 35 Light"/>
            </a:endParaRPr>
          </a:p>
          <a:p>
            <a:r>
              <a:rPr lang="en-US" dirty="0">
                <a:latin typeface="Avenir LT 35 Light"/>
              </a:rPr>
              <a:t>Journal article reviews (example available)</a:t>
            </a:r>
          </a:p>
        </p:txBody>
      </p:sp>
      <p:pic>
        <p:nvPicPr>
          <p:cNvPr id="6" name="Video 5">
            <a:hlinkClick r:id="" action="ppaction://media"/>
            <a:extLst>
              <a:ext uri="{FF2B5EF4-FFF2-40B4-BE49-F238E27FC236}">
                <a16:creationId xmlns:a16="http://schemas.microsoft.com/office/drawing/2014/main" id="{875B9F6A-60C8-452D-88F8-DDEE31C1404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123080030"/>
      </p:ext>
    </p:extLst>
  </p:cSld>
  <p:clrMapOvr>
    <a:masterClrMapping/>
  </p:clrMapOvr>
  <mc:AlternateContent xmlns:mc="http://schemas.openxmlformats.org/markup-compatibility/2006" xmlns:p14="http://schemas.microsoft.com/office/powerpoint/2010/main">
    <mc:Choice Requires="p14">
      <p:transition spd="slow" p14:dur="2000" advTm="16835"/>
    </mc:Choice>
    <mc:Fallback xmlns="">
      <p:transition spd="slow" advTm="1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9144000" cy="646331"/>
          </a:xfrm>
          <a:prstGeom prst="rect">
            <a:avLst/>
          </a:prstGeom>
          <a:noFill/>
        </p:spPr>
        <p:txBody>
          <a:bodyPr wrap="square" rtlCol="0">
            <a:spAutoFit/>
          </a:bodyPr>
          <a:lstStyle/>
          <a:p>
            <a:pPr algn="ctr"/>
            <a:r>
              <a:rPr lang="en-US" sz="3600" b="1" dirty="0">
                <a:latin typeface="Avenir Light"/>
                <a:cs typeface="Avenir Light"/>
              </a:rPr>
              <a:t>POSTER</a:t>
            </a:r>
          </a:p>
        </p:txBody>
      </p:sp>
      <p:pic>
        <p:nvPicPr>
          <p:cNvPr id="5" name="Video 4">
            <a:hlinkClick r:id="" action="ppaction://media"/>
            <a:extLst>
              <a:ext uri="{FF2B5EF4-FFF2-40B4-BE49-F238E27FC236}">
                <a16:creationId xmlns:a16="http://schemas.microsoft.com/office/drawing/2014/main" id="{34EC0184-78E1-7887-4094-7789F6CC98A3}"/>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76010616"/>
      </p:ext>
    </p:extLst>
  </p:cSld>
  <p:clrMapOvr>
    <a:masterClrMapping/>
  </p:clrMapOvr>
  <mc:AlternateContent xmlns:mc="http://schemas.openxmlformats.org/markup-compatibility/2006" xmlns:p14="http://schemas.microsoft.com/office/powerpoint/2010/main">
    <mc:Choice Requires="p14">
      <p:transition spd="slow" p14:dur="2000" advTm="10743"/>
    </mc:Choice>
    <mc:Fallback xmlns="">
      <p:transition spd="slow" advTm="10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766" y="304800"/>
            <a:ext cx="9144000" cy="681803"/>
          </a:xfrm>
          <a:prstGeom prst="rect">
            <a:avLst/>
          </a:prstGeom>
          <a:noFill/>
        </p:spPr>
        <p:txBody>
          <a:bodyPr/>
          <a:lstStyle>
            <a:lvl1pPr algn="l" defTabSz="457200" rtl="0" eaLnBrk="1" latinLnBrk="0" hangingPunct="1">
              <a:spcBef>
                <a:spcPct val="0"/>
              </a:spcBef>
              <a:buNone/>
              <a:defRPr sz="4400" kern="1200">
                <a:solidFill>
                  <a:schemeClr val="bg1"/>
                </a:solidFill>
                <a:latin typeface="Avenir Book"/>
                <a:ea typeface="+mj-ea"/>
                <a:cs typeface="Avenir Book"/>
              </a:defRPr>
            </a:lvl1pPr>
          </a:lstStyle>
          <a:p>
            <a:pPr algn="ctr"/>
            <a:r>
              <a:rPr lang="en-US" sz="2800" b="1" dirty="0">
                <a:solidFill>
                  <a:schemeClr val="tx1"/>
                </a:solidFill>
                <a:latin typeface="Avenir LT 35 Light"/>
                <a:cs typeface="Arial" charset="0"/>
              </a:rPr>
              <a:t>Poster</a:t>
            </a:r>
          </a:p>
        </p:txBody>
      </p:sp>
      <p:sp>
        <p:nvSpPr>
          <p:cNvPr id="5" name="TextBox 4"/>
          <p:cNvSpPr txBox="1"/>
          <p:nvPr/>
        </p:nvSpPr>
        <p:spPr>
          <a:xfrm>
            <a:off x="0" y="1143000"/>
            <a:ext cx="9128234" cy="457971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rtlCol="0">
            <a:spAutoFit/>
          </a:bodyPr>
          <a:lstStyle/>
          <a:p>
            <a:pPr lvl="0" algn="ctr">
              <a:spcBef>
                <a:spcPct val="20000"/>
              </a:spcBef>
            </a:pPr>
            <a:endParaRPr lang="en-US" b="1" dirty="0">
              <a:latin typeface="Avenir LT 35 Light"/>
              <a:cs typeface="Arial" charset="0"/>
            </a:endParaRPr>
          </a:p>
          <a:p>
            <a:pPr lvl="0">
              <a:spcBef>
                <a:spcPct val="20000"/>
              </a:spcBef>
            </a:pPr>
            <a:r>
              <a:rPr lang="en-US" dirty="0">
                <a:latin typeface="Avenir LT 35 Light"/>
                <a:cs typeface="Arial" charset="0"/>
              </a:rPr>
              <a:t>Assessment of teaching assignments, including insights about learning from the instructor’s perspective. </a:t>
            </a:r>
          </a:p>
          <a:p>
            <a:pPr lvl="0">
              <a:spcBef>
                <a:spcPct val="20000"/>
              </a:spcBef>
            </a:pPr>
            <a:r>
              <a:rPr lang="en-US" dirty="0">
                <a:latin typeface="Avenir LT 35 Light"/>
                <a:cs typeface="Arial" charset="0"/>
              </a:rPr>
              <a:t>(Teaching Track)</a:t>
            </a:r>
          </a:p>
          <a:p>
            <a:pPr lvl="0">
              <a:spcBef>
                <a:spcPct val="20000"/>
              </a:spcBef>
            </a:pPr>
            <a:endParaRPr lang="en-US" dirty="0">
              <a:latin typeface="Avenir LT 35 Light"/>
              <a:cs typeface="Arial" charset="0"/>
            </a:endParaRPr>
          </a:p>
          <a:p>
            <a:pPr lvl="0">
              <a:spcBef>
                <a:spcPct val="20000"/>
              </a:spcBef>
            </a:pPr>
            <a:r>
              <a:rPr lang="en-US" dirty="0">
                <a:latin typeface="Avenir LT 35 Light"/>
                <a:cs typeface="Arial" charset="0"/>
              </a:rPr>
              <a:t>Summary of impressions &amp; findings about academic dental careers derived from faculty interviews.  </a:t>
            </a:r>
          </a:p>
          <a:p>
            <a:pPr lvl="0">
              <a:spcBef>
                <a:spcPct val="20000"/>
              </a:spcBef>
            </a:pPr>
            <a:r>
              <a:rPr lang="en-US" dirty="0">
                <a:latin typeface="Avenir LT 35 Light"/>
                <a:cs typeface="Arial" charset="0"/>
              </a:rPr>
              <a:t>(Teaching or Research Track)</a:t>
            </a:r>
          </a:p>
          <a:p>
            <a:pPr lvl="0">
              <a:spcBef>
                <a:spcPct val="20000"/>
              </a:spcBef>
            </a:pPr>
            <a:endParaRPr lang="en-US" dirty="0">
              <a:latin typeface="Avenir LT 35 Light"/>
              <a:cs typeface="Arial" charset="0"/>
            </a:endParaRPr>
          </a:p>
          <a:p>
            <a:pPr lvl="0">
              <a:spcBef>
                <a:spcPct val="20000"/>
              </a:spcBef>
            </a:pPr>
            <a:r>
              <a:rPr lang="en-US" dirty="0">
                <a:latin typeface="Avenir LT 35 Light"/>
                <a:cs typeface="Arial" charset="0"/>
              </a:rPr>
              <a:t>Synopsis of educational, clinical, biomedical research project. </a:t>
            </a:r>
          </a:p>
          <a:p>
            <a:pPr lvl="0">
              <a:spcBef>
                <a:spcPct val="20000"/>
              </a:spcBef>
            </a:pPr>
            <a:r>
              <a:rPr lang="en-US" dirty="0">
                <a:latin typeface="Avenir LT 35 Light"/>
                <a:cs typeface="Arial" charset="0"/>
              </a:rPr>
              <a:t>(Teaching or Research Track)</a:t>
            </a:r>
          </a:p>
          <a:p>
            <a:pPr lvl="0">
              <a:spcBef>
                <a:spcPct val="20000"/>
              </a:spcBef>
            </a:pPr>
            <a:endParaRPr lang="en-US" dirty="0">
              <a:latin typeface="Avenir LT 35 Light"/>
              <a:cs typeface="Arial" charset="0"/>
            </a:endParaRPr>
          </a:p>
          <a:p>
            <a:pPr lvl="0">
              <a:spcBef>
                <a:spcPct val="20000"/>
              </a:spcBef>
            </a:pPr>
            <a:endParaRPr lang="en-US" dirty="0">
              <a:latin typeface="Avenir LT 35 Light"/>
              <a:cs typeface="Arial" charset="0"/>
            </a:endParaRPr>
          </a:p>
          <a:p>
            <a:pPr lvl="0">
              <a:spcBef>
                <a:spcPct val="20000"/>
              </a:spcBef>
            </a:pPr>
            <a:endParaRPr lang="en-US" dirty="0">
              <a:latin typeface="Avenir LT 35 Light"/>
              <a:cs typeface="Arial" charset="0"/>
            </a:endParaRPr>
          </a:p>
        </p:txBody>
      </p:sp>
    </p:spTree>
    <p:custDataLst>
      <p:tags r:id="rId1"/>
    </p:custDataLst>
    <p:extLst>
      <p:ext uri="{BB962C8B-B14F-4D97-AF65-F5344CB8AC3E}">
        <p14:creationId xmlns:p14="http://schemas.microsoft.com/office/powerpoint/2010/main" val="3305516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29BF073-5FA0-47B3-B28B-62D1539FE0A1}"/>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207683" y="2158408"/>
            <a:ext cx="4631517" cy="3089223"/>
          </a:xfrm>
          <a:effectLst>
            <a:softEdge rad="63500"/>
          </a:effectLst>
        </p:spPr>
      </p:pic>
      <p:pic>
        <p:nvPicPr>
          <p:cNvPr id="16" name="Content Placeholder 15">
            <a:extLst>
              <a:ext uri="{FF2B5EF4-FFF2-40B4-BE49-F238E27FC236}">
                <a16:creationId xmlns:a16="http://schemas.microsoft.com/office/drawing/2014/main" id="{340AE955-26C1-4E95-B209-154BA6CF9520}"/>
              </a:ext>
            </a:extLst>
          </p:cNvPr>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8418" t="8811" r="6869" b="34608"/>
          <a:stretch/>
        </p:blipFill>
        <p:spPr>
          <a:xfrm>
            <a:off x="106680" y="1905000"/>
            <a:ext cx="4160521" cy="3596041"/>
          </a:xfrm>
          <a:effectLst>
            <a:softEdge rad="38100"/>
          </a:effectLst>
        </p:spPr>
      </p:pic>
      <p:sp>
        <p:nvSpPr>
          <p:cNvPr id="20" name="TextBox 19">
            <a:extLst>
              <a:ext uri="{FF2B5EF4-FFF2-40B4-BE49-F238E27FC236}">
                <a16:creationId xmlns:a16="http://schemas.microsoft.com/office/drawing/2014/main" id="{68DCB5EA-2AF9-4B40-919E-F81A96A840C7}"/>
              </a:ext>
            </a:extLst>
          </p:cNvPr>
          <p:cNvSpPr txBox="1"/>
          <p:nvPr/>
        </p:nvSpPr>
        <p:spPr>
          <a:xfrm>
            <a:off x="106680" y="191631"/>
            <a:ext cx="8732520" cy="1384995"/>
          </a:xfrm>
          <a:prstGeom prst="rect">
            <a:avLst/>
          </a:prstGeom>
          <a:noFill/>
        </p:spPr>
        <p:txBody>
          <a:bodyPr wrap="square" rtlCol="0">
            <a:spAutoFit/>
          </a:bodyPr>
          <a:lstStyle/>
          <a:p>
            <a:pPr algn="ctr"/>
            <a:r>
              <a:rPr lang="en-US" sz="2800" b="1" dirty="0">
                <a:solidFill>
                  <a:srgbClr val="000000"/>
                </a:solidFill>
                <a:latin typeface="Avenir LT 35 Light"/>
              </a:rPr>
              <a:t>1000 + Students </a:t>
            </a:r>
          </a:p>
          <a:p>
            <a:pPr algn="ctr"/>
            <a:r>
              <a:rPr lang="en-US" sz="2800" b="1" dirty="0">
                <a:solidFill>
                  <a:srgbClr val="000000"/>
                </a:solidFill>
                <a:latin typeface="Avenir LT 35 Light"/>
              </a:rPr>
              <a:t>47 US and Canadian</a:t>
            </a:r>
          </a:p>
          <a:p>
            <a:pPr algn="ctr"/>
            <a:r>
              <a:rPr lang="en-US" sz="2800" b="1" dirty="0">
                <a:solidFill>
                  <a:srgbClr val="000000"/>
                </a:solidFill>
                <a:latin typeface="Avenir LT 35 Light"/>
              </a:rPr>
              <a:t>oral health institutions</a:t>
            </a:r>
            <a:r>
              <a:rPr lang="en-US" sz="2800" dirty="0">
                <a:solidFill>
                  <a:srgbClr val="000000"/>
                </a:solidFill>
                <a:latin typeface="Avenir LT 35 Light"/>
              </a:rPr>
              <a:t>  </a:t>
            </a:r>
            <a:endParaRPr lang="en-US" sz="2800" dirty="0">
              <a:latin typeface="Avenir LT 35 Light"/>
            </a:endParaRPr>
          </a:p>
        </p:txBody>
      </p:sp>
      <p:pic>
        <p:nvPicPr>
          <p:cNvPr id="4" name="Video 3">
            <a:hlinkClick r:id="" action="ppaction://media"/>
            <a:extLst>
              <a:ext uri="{FF2B5EF4-FFF2-40B4-BE49-F238E27FC236}">
                <a16:creationId xmlns:a16="http://schemas.microsoft.com/office/drawing/2014/main" id="{B6B3C78A-2D35-9B1C-9107-C6ADC2FF719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6489152"/>
      </p:ext>
    </p:extLst>
  </p:cSld>
  <p:clrMapOvr>
    <a:masterClrMapping/>
  </p:clrMapOvr>
  <mc:AlternateContent xmlns:mc="http://schemas.openxmlformats.org/markup-compatibility/2006" xmlns:p14="http://schemas.microsoft.com/office/powerpoint/2010/main">
    <mc:Choice Requires="p14">
      <p:transition spd="slow" p14:dur="2000" advTm="12506"/>
    </mc:Choice>
    <mc:Fallback xmlns="">
      <p:transition spd="slow" advTm="1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681803"/>
          </a:xfrm>
          <a:prstGeom prst="rect">
            <a:avLst/>
          </a:prstGeom>
          <a:noFill/>
        </p:spPr>
        <p:txBody>
          <a:bodyPr/>
          <a:lstStyle>
            <a:lvl1pPr algn="l" defTabSz="457200" rtl="0" eaLnBrk="1" latinLnBrk="0" hangingPunct="1">
              <a:spcBef>
                <a:spcPct val="0"/>
              </a:spcBef>
              <a:buNone/>
              <a:defRPr sz="4400" kern="1200">
                <a:solidFill>
                  <a:schemeClr val="bg1"/>
                </a:solidFill>
                <a:latin typeface="Avenir Book"/>
                <a:ea typeface="+mj-ea"/>
                <a:cs typeface="Avenir Book"/>
              </a:defRPr>
            </a:lvl1pPr>
          </a:lstStyle>
          <a:p>
            <a:pPr algn="ctr"/>
            <a:r>
              <a:rPr lang="en-US" sz="2800" b="1" dirty="0">
                <a:solidFill>
                  <a:schemeClr val="tx1"/>
                </a:solidFill>
                <a:latin typeface="Avenir LT 35 Light"/>
                <a:cs typeface="Arial" charset="0"/>
              </a:rPr>
              <a:t>Poster</a:t>
            </a:r>
          </a:p>
        </p:txBody>
      </p:sp>
      <p:sp>
        <p:nvSpPr>
          <p:cNvPr id="2" name="TextBox 1"/>
          <p:cNvSpPr txBox="1"/>
          <p:nvPr/>
        </p:nvSpPr>
        <p:spPr>
          <a:xfrm>
            <a:off x="0" y="1524000"/>
            <a:ext cx="9144000" cy="2585323"/>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rtlCol="0">
            <a:spAutoFit/>
          </a:bodyPr>
          <a:lstStyle/>
          <a:p>
            <a:r>
              <a:rPr lang="en-US" b="1" dirty="0">
                <a:latin typeface="Avenir LT 35 Light"/>
              </a:rPr>
              <a:t>ADEA Annual Session ADCFP Poster Session</a:t>
            </a:r>
          </a:p>
          <a:p>
            <a:endParaRPr lang="en-US" dirty="0">
              <a:latin typeface="Avenir LT 35 Light"/>
            </a:endParaRPr>
          </a:p>
          <a:p>
            <a:r>
              <a:rPr lang="en-US" dirty="0">
                <a:latin typeface="Avenir LT 35 Light"/>
              </a:rPr>
              <a:t>Schools must fund students in total.</a:t>
            </a:r>
          </a:p>
          <a:p>
            <a:endParaRPr lang="en-US" dirty="0">
              <a:latin typeface="Avenir LT 35 Light"/>
            </a:endParaRPr>
          </a:p>
          <a:p>
            <a:r>
              <a:rPr lang="en-US" dirty="0">
                <a:latin typeface="Avenir LT 35 Light"/>
              </a:rPr>
              <a:t>Participation is not a requirement for completion of the Fellowship Program.</a:t>
            </a:r>
          </a:p>
          <a:p>
            <a:endParaRPr lang="en-US" dirty="0">
              <a:latin typeface="Avenir LT 35 Light"/>
            </a:endParaRPr>
          </a:p>
          <a:p>
            <a:r>
              <a:rPr lang="en-US" dirty="0">
                <a:latin typeface="Avenir LT 35 Light"/>
              </a:rPr>
              <a:t>Schools are strongly encouraged to arrange a poster presentation at their home institution to share with other faculty and students the fruits of their hard work  and as an important way to excite others to participate in the ADCFP for the next year.</a:t>
            </a:r>
          </a:p>
        </p:txBody>
      </p:sp>
      <p:sp>
        <p:nvSpPr>
          <p:cNvPr id="3" name="TextBox 2">
            <a:extLst>
              <a:ext uri="{FF2B5EF4-FFF2-40B4-BE49-F238E27FC236}">
                <a16:creationId xmlns:a16="http://schemas.microsoft.com/office/drawing/2014/main" id="{156C131B-2444-BCAA-F5F0-FFB65899DA58}"/>
              </a:ext>
            </a:extLst>
          </p:cNvPr>
          <p:cNvSpPr txBox="1"/>
          <p:nvPr/>
        </p:nvSpPr>
        <p:spPr>
          <a:xfrm>
            <a:off x="1470253" y="4495800"/>
            <a:ext cx="6203493" cy="1077218"/>
          </a:xfrm>
          <a:prstGeom prst="rect">
            <a:avLst/>
          </a:prstGeom>
          <a:noFill/>
        </p:spPr>
        <p:txBody>
          <a:bodyPr wrap="none" rtlCol="0">
            <a:spAutoFit/>
          </a:bodyPr>
          <a:lstStyle/>
          <a:p>
            <a:pPr algn="ctr"/>
            <a:r>
              <a:rPr lang="en-US" sz="3200" dirty="0"/>
              <a:t>Posters should fit on a poster board </a:t>
            </a:r>
          </a:p>
          <a:p>
            <a:pPr algn="ctr"/>
            <a:r>
              <a:rPr lang="en-US" sz="3200" dirty="0"/>
              <a:t>that will be 4’ high by 8’ wide</a:t>
            </a:r>
          </a:p>
        </p:txBody>
      </p:sp>
      <p:pic>
        <p:nvPicPr>
          <p:cNvPr id="11" name="Video 10">
            <a:hlinkClick r:id="" action="ppaction://media"/>
            <a:extLst>
              <a:ext uri="{FF2B5EF4-FFF2-40B4-BE49-F238E27FC236}">
                <a16:creationId xmlns:a16="http://schemas.microsoft.com/office/drawing/2014/main" id="{77A952E0-5B71-882C-63D6-5D4E644FA44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317891595"/>
      </p:ext>
    </p:extLst>
  </p:cSld>
  <p:clrMapOvr>
    <a:masterClrMapping/>
  </p:clrMapOvr>
  <mc:AlternateContent xmlns:mc="http://schemas.openxmlformats.org/markup-compatibility/2006" xmlns:p14="http://schemas.microsoft.com/office/powerpoint/2010/main">
    <mc:Choice Requires="p14">
      <p:transition spd="slow" p14:dur="2000" advTm="55884"/>
    </mc:Choice>
    <mc:Fallback xmlns="">
      <p:transition spd="slow" advTm="5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916" y="1447800"/>
            <a:ext cx="9144000" cy="1181099"/>
          </a:xfrm>
          <a:noFill/>
        </p:spPr>
        <p:txBody>
          <a:bodyPr>
            <a:normAutofit/>
          </a:bodyPr>
          <a:lstStyle/>
          <a:p>
            <a:pPr marL="0" indent="0" algn="ctr">
              <a:buNone/>
            </a:pPr>
            <a:r>
              <a:rPr lang="en-US" sz="4000" dirty="0">
                <a:latin typeface="Avenir LT 35 Light"/>
                <a:cs typeface="Avenir Light"/>
              </a:rPr>
              <a:t>FINAL PORTFOLIO</a:t>
            </a:r>
          </a:p>
        </p:txBody>
      </p:sp>
      <p:pic>
        <p:nvPicPr>
          <p:cNvPr id="9" name="Video 8">
            <a:hlinkClick r:id="" action="ppaction://media"/>
            <a:extLst>
              <a:ext uri="{FF2B5EF4-FFF2-40B4-BE49-F238E27FC236}">
                <a16:creationId xmlns:a16="http://schemas.microsoft.com/office/drawing/2014/main" id="{E5DAC46F-7C0C-0530-7850-69C0FC1D2B7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089251912"/>
      </p:ext>
    </p:extLst>
  </p:cSld>
  <p:clrMapOvr>
    <a:masterClrMapping/>
  </p:clrMapOvr>
  <mc:AlternateContent xmlns:mc="http://schemas.openxmlformats.org/markup-compatibility/2006" xmlns:p14="http://schemas.microsoft.com/office/powerpoint/2010/main">
    <mc:Choice Requires="p14">
      <p:transition spd="slow" p14:dur="2000" advTm="6495"/>
    </mc:Choice>
    <mc:Fallback xmlns="">
      <p:transition spd="slow" advTm="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9143999" cy="588579"/>
          </a:xfrm>
          <a:prstGeom prst="rect">
            <a:avLst/>
          </a:prstGeom>
          <a:noFill/>
        </p:spPr>
        <p:txBody>
          <a:bodyPr/>
          <a:lstStyle>
            <a:lvl1pPr algn="l" defTabSz="457200" rtl="0" eaLnBrk="1" latinLnBrk="0" hangingPunct="1">
              <a:spcBef>
                <a:spcPct val="0"/>
              </a:spcBef>
              <a:buNone/>
              <a:defRPr sz="4400" kern="1200">
                <a:solidFill>
                  <a:schemeClr val="bg1"/>
                </a:solidFill>
                <a:latin typeface="Avenir Book"/>
                <a:ea typeface="+mj-ea"/>
                <a:cs typeface="Avenir Book"/>
              </a:defRPr>
            </a:lvl1pPr>
          </a:lstStyle>
          <a:p>
            <a:pPr algn="ctr">
              <a:lnSpc>
                <a:spcPct val="110000"/>
              </a:lnSpc>
            </a:pPr>
            <a:r>
              <a:rPr lang="en-US" sz="2800" b="1" dirty="0">
                <a:solidFill>
                  <a:schemeClr val="tx1"/>
                </a:solidFill>
                <a:latin typeface="Avenir Light"/>
                <a:cs typeface="Arial" pitchFamily="34" charset="0"/>
              </a:rPr>
              <a:t>Sample ADCFP Final Portfolio</a:t>
            </a:r>
          </a:p>
        </p:txBody>
      </p:sp>
      <p:sp>
        <p:nvSpPr>
          <p:cNvPr id="5" name="Rectangle 3"/>
          <p:cNvSpPr txBox="1">
            <a:spLocks noChangeArrowheads="1"/>
          </p:cNvSpPr>
          <p:nvPr/>
        </p:nvSpPr>
        <p:spPr>
          <a:xfrm>
            <a:off x="12702" y="1614337"/>
            <a:ext cx="9143998" cy="4825474"/>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venir Light"/>
                <a:ea typeface="+mn-ea"/>
                <a:cs typeface="Avenir Light"/>
              </a:defRPr>
            </a:lvl1pPr>
            <a:lvl2pPr marL="742950" indent="-285750" algn="l" defTabSz="457200" rtl="0" eaLnBrk="1" latinLnBrk="0" hangingPunct="1">
              <a:spcBef>
                <a:spcPct val="20000"/>
              </a:spcBef>
              <a:buFont typeface="Arial"/>
              <a:buChar char="–"/>
              <a:defRPr sz="2400" kern="1200">
                <a:solidFill>
                  <a:schemeClr val="tx1"/>
                </a:solidFill>
                <a:latin typeface="Avenir Light"/>
                <a:ea typeface="+mn-ea"/>
                <a:cs typeface="Avenir Light"/>
              </a:defRPr>
            </a:lvl2pPr>
            <a:lvl3pPr marL="1143000" indent="-228600" algn="l" defTabSz="457200" rtl="0" eaLnBrk="1" latinLnBrk="0" hangingPunct="1">
              <a:spcBef>
                <a:spcPct val="20000"/>
              </a:spcBef>
              <a:buFont typeface="Arial"/>
              <a:buChar char="•"/>
              <a:defRPr sz="2000" kern="1200">
                <a:solidFill>
                  <a:schemeClr val="tx1"/>
                </a:solidFill>
                <a:latin typeface="Avenir Light"/>
                <a:ea typeface="+mn-ea"/>
                <a:cs typeface="Avenir Light"/>
              </a:defRPr>
            </a:lvl3pPr>
            <a:lvl4pPr marL="1600200" indent="-228600" algn="l" defTabSz="457200" rtl="0" eaLnBrk="1" latinLnBrk="0" hangingPunct="1">
              <a:spcBef>
                <a:spcPct val="20000"/>
              </a:spcBef>
              <a:buFont typeface="Arial"/>
              <a:buChar char="–"/>
              <a:defRPr sz="1800" kern="1200">
                <a:solidFill>
                  <a:schemeClr val="tx1"/>
                </a:solidFill>
                <a:latin typeface="Avenir Light"/>
                <a:ea typeface="+mn-ea"/>
                <a:cs typeface="Avenir Light"/>
              </a:defRPr>
            </a:lvl4pPr>
            <a:lvl5pPr marL="2057400" indent="-228600" algn="l" defTabSz="457200" rtl="0" eaLnBrk="1" latinLnBrk="0" hangingPunct="1">
              <a:spcBef>
                <a:spcPct val="20000"/>
              </a:spcBef>
              <a:buFont typeface="Arial"/>
              <a:buChar char="»"/>
              <a:defRPr sz="1800" kern="1200">
                <a:solidFill>
                  <a:schemeClr val="tx1"/>
                </a:solidFill>
                <a:latin typeface="Avenir Light"/>
                <a:ea typeface="+mn-ea"/>
                <a:cs typeface="Avenir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0"/>
              </a:lnSpc>
              <a:buFontTx/>
              <a:buNone/>
            </a:pPr>
            <a:endParaRPr lang="en-US" sz="2400" dirty="0">
              <a:cs typeface="Arial" charset="0"/>
            </a:endParaRPr>
          </a:p>
          <a:p>
            <a:pPr>
              <a:lnSpc>
                <a:spcPct val="80000"/>
              </a:lnSpc>
              <a:buFont typeface="+mj-lt"/>
              <a:buAutoNum type="arabicPeriod"/>
            </a:pPr>
            <a:r>
              <a:rPr lang="en-US" sz="2000" dirty="0">
                <a:cs typeface="Arial" charset="0"/>
              </a:rPr>
              <a:t>Fe</a:t>
            </a:r>
            <a:r>
              <a:rPr lang="en-US" sz="2000" dirty="0">
                <a:latin typeface="Avenir LT 35 Light" panose="020B0303020000020003"/>
                <a:cs typeface="Arial" charset="0"/>
              </a:rPr>
              <a:t>llowship plan. </a:t>
            </a:r>
          </a:p>
          <a:p>
            <a:pPr>
              <a:lnSpc>
                <a:spcPct val="80000"/>
              </a:lnSpc>
              <a:buFont typeface="+mj-lt"/>
              <a:buAutoNum type="arabicPeriod"/>
            </a:pPr>
            <a:r>
              <a:rPr lang="en-US" sz="2000" dirty="0">
                <a:latin typeface="Avenir LT 35 Light" panose="020B0303020000020003"/>
                <a:cs typeface="Arial" charset="0"/>
              </a:rPr>
              <a:t>Log of Fellow-Mentor meetings.</a:t>
            </a:r>
          </a:p>
          <a:p>
            <a:pPr>
              <a:lnSpc>
                <a:spcPct val="90000"/>
              </a:lnSpc>
              <a:buFont typeface="+mj-lt"/>
              <a:buAutoNum type="arabicPeriod"/>
            </a:pPr>
            <a:r>
              <a:rPr lang="en-US" sz="2000" dirty="0">
                <a:latin typeface="Avenir LT 35 Light" panose="020B0303020000020003"/>
                <a:cs typeface="Arial" charset="0"/>
              </a:rPr>
              <a:t>Summary of each faculty interview &amp; overall summary of interviews.</a:t>
            </a:r>
          </a:p>
          <a:p>
            <a:pPr>
              <a:lnSpc>
                <a:spcPct val="90000"/>
              </a:lnSpc>
              <a:buFont typeface="+mj-lt"/>
              <a:buAutoNum type="arabicPeriod"/>
            </a:pPr>
            <a:r>
              <a:rPr lang="en-US" sz="2000" dirty="0">
                <a:latin typeface="Avenir LT 35 Light" panose="020B0303020000020003"/>
                <a:cs typeface="Arial" charset="0"/>
              </a:rPr>
              <a:t>Career reflection essays (1</a:t>
            </a:r>
            <a:r>
              <a:rPr lang="en-US" sz="2000" baseline="30000" dirty="0">
                <a:latin typeface="Avenir LT 35 Light" panose="020B0303020000020003"/>
                <a:cs typeface="Arial" charset="0"/>
              </a:rPr>
              <a:t>st</a:t>
            </a:r>
            <a:r>
              <a:rPr lang="en-US" sz="2000" dirty="0">
                <a:latin typeface="Avenir LT 35 Light" panose="020B0303020000020003"/>
                <a:cs typeface="Arial" charset="0"/>
              </a:rPr>
              <a:t> and 2</a:t>
            </a:r>
            <a:r>
              <a:rPr lang="en-US" sz="2000" baseline="30000" dirty="0">
                <a:latin typeface="Avenir LT 35 Light" panose="020B0303020000020003"/>
                <a:cs typeface="Arial" charset="0"/>
              </a:rPr>
              <a:t>nd</a:t>
            </a:r>
            <a:r>
              <a:rPr lang="en-US" sz="2000" dirty="0">
                <a:latin typeface="Avenir LT 35 Light" panose="020B0303020000020003"/>
                <a:cs typeface="Arial" charset="0"/>
              </a:rPr>
              <a:t>).</a:t>
            </a:r>
          </a:p>
          <a:p>
            <a:pPr>
              <a:lnSpc>
                <a:spcPct val="90000"/>
              </a:lnSpc>
              <a:buFont typeface="+mj-lt"/>
              <a:buAutoNum type="arabicPeriod"/>
            </a:pPr>
            <a:r>
              <a:rPr lang="en-US" sz="2000" dirty="0">
                <a:latin typeface="Avenir LT 35 Light" panose="020B0303020000020003"/>
                <a:cs typeface="Arial" charset="0"/>
              </a:rPr>
              <a:t>Teaching assignment schedule and description of each teaching activity:</a:t>
            </a:r>
          </a:p>
          <a:p>
            <a:pPr lvl="1">
              <a:lnSpc>
                <a:spcPct val="80000"/>
              </a:lnSpc>
            </a:pPr>
            <a:r>
              <a:rPr lang="en-US" sz="2000" dirty="0">
                <a:latin typeface="Avenir LT 35 Light" panose="020B0303020000020003"/>
                <a:cs typeface="Arial" charset="0"/>
              </a:rPr>
              <a:t>Name of Course &amp; course component.</a:t>
            </a:r>
          </a:p>
          <a:p>
            <a:pPr lvl="1">
              <a:lnSpc>
                <a:spcPct val="80000"/>
              </a:lnSpc>
            </a:pPr>
            <a:r>
              <a:rPr lang="en-US" sz="2000" dirty="0">
                <a:latin typeface="Avenir LT 35 Light" panose="020B0303020000020003"/>
                <a:cs typeface="Arial" charset="0"/>
              </a:rPr>
              <a:t>Fellow’s role including specific lecture or seminar topics.</a:t>
            </a:r>
          </a:p>
          <a:p>
            <a:pPr lvl="1">
              <a:lnSpc>
                <a:spcPct val="80000"/>
              </a:lnSpc>
            </a:pPr>
            <a:r>
              <a:rPr lang="en-US" sz="2000" dirty="0">
                <a:latin typeface="Avenir LT 35 Light" panose="020B0303020000020003"/>
                <a:cs typeface="Arial" charset="0"/>
              </a:rPr>
              <a:t>Dates of teaching.</a:t>
            </a:r>
          </a:p>
          <a:p>
            <a:pPr>
              <a:buFont typeface="+mj-lt"/>
              <a:buAutoNum type="arabicPeriod"/>
            </a:pPr>
            <a:r>
              <a:rPr lang="en-US" sz="2000" dirty="0">
                <a:latin typeface="Avenir LT 35 Light" panose="020B0303020000020003"/>
                <a:cs typeface="Arial" charset="0"/>
              </a:rPr>
              <a:t>Assessments (peer, self, mentor) of teaching activities.</a:t>
            </a:r>
          </a:p>
          <a:p>
            <a:pPr>
              <a:lnSpc>
                <a:spcPct val="90000"/>
              </a:lnSpc>
              <a:buFont typeface="+mj-lt"/>
              <a:buAutoNum type="arabicPeriod"/>
            </a:pPr>
            <a:r>
              <a:rPr lang="en-US" sz="2000" dirty="0">
                <a:latin typeface="Avenir LT 35 Light" panose="020B0303020000020003"/>
                <a:cs typeface="Arial" charset="0"/>
              </a:rPr>
              <a:t>PowerPoints &amp; handouts from your presentations.</a:t>
            </a:r>
          </a:p>
          <a:p>
            <a:pPr>
              <a:lnSpc>
                <a:spcPct val="90000"/>
              </a:lnSpc>
              <a:buFont typeface="+mj-lt"/>
              <a:buAutoNum type="arabicPeriod"/>
            </a:pPr>
            <a:r>
              <a:rPr lang="en-US" sz="2000" dirty="0">
                <a:latin typeface="Avenir LT 35 Light" panose="020B0303020000020003"/>
                <a:cs typeface="Arial" charset="0"/>
              </a:rPr>
              <a:t>Protocol &amp; final report for research project.</a:t>
            </a:r>
          </a:p>
          <a:p>
            <a:pPr>
              <a:lnSpc>
                <a:spcPct val="90000"/>
              </a:lnSpc>
              <a:buFont typeface="+mj-lt"/>
              <a:buAutoNum type="arabicPeriod"/>
            </a:pPr>
            <a:r>
              <a:rPr lang="en-US" sz="2000" dirty="0">
                <a:latin typeface="Avenir LT 35 Light" panose="020B0303020000020003"/>
                <a:cs typeface="Arial" charset="0"/>
              </a:rPr>
              <a:t>Copy of poster (if assigned by mentor)</a:t>
            </a:r>
          </a:p>
          <a:p>
            <a:pPr>
              <a:lnSpc>
                <a:spcPct val="80000"/>
              </a:lnSpc>
              <a:buFontTx/>
              <a:buNone/>
            </a:pPr>
            <a:r>
              <a:rPr lang="en-US" sz="800" dirty="0"/>
              <a:t> </a:t>
            </a:r>
          </a:p>
          <a:p>
            <a:pPr>
              <a:lnSpc>
                <a:spcPct val="80000"/>
              </a:lnSpc>
              <a:buFontTx/>
              <a:buNone/>
            </a:pPr>
            <a:endParaRPr lang="en-US" sz="800" dirty="0"/>
          </a:p>
        </p:txBody>
      </p:sp>
      <p:sp>
        <p:nvSpPr>
          <p:cNvPr id="6" name="TextBox 5"/>
          <p:cNvSpPr txBox="1"/>
          <p:nvPr/>
        </p:nvSpPr>
        <p:spPr>
          <a:xfrm>
            <a:off x="1" y="1263728"/>
            <a:ext cx="9143997" cy="350609"/>
          </a:xfrm>
          <a:prstGeom prst="rect">
            <a:avLst/>
          </a:prstGeom>
          <a:noFill/>
        </p:spPr>
        <p:txBody>
          <a:bodyPr wrap="square" rtlCol="0">
            <a:spAutoFit/>
          </a:bodyPr>
          <a:lstStyle/>
          <a:p>
            <a:pPr marL="342900" lvl="0" indent="-342900" algn="ctr">
              <a:lnSpc>
                <a:spcPct val="80000"/>
              </a:lnSpc>
              <a:spcBef>
                <a:spcPct val="20000"/>
              </a:spcBef>
            </a:pPr>
            <a:r>
              <a:rPr lang="en-US" sz="2000" b="1" dirty="0">
                <a:latin typeface="Avenir LT 35 Light"/>
                <a:cs typeface="Arial" charset="0"/>
              </a:rPr>
              <a:t>Document sequence</a:t>
            </a:r>
          </a:p>
        </p:txBody>
      </p:sp>
      <p:pic>
        <p:nvPicPr>
          <p:cNvPr id="7" name="Video 6">
            <a:hlinkClick r:id="" action="ppaction://media"/>
            <a:extLst>
              <a:ext uri="{FF2B5EF4-FFF2-40B4-BE49-F238E27FC236}">
                <a16:creationId xmlns:a16="http://schemas.microsoft.com/office/drawing/2014/main" id="{5F81EFE6-0968-60E1-F8D6-0D14E99F27F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340187559"/>
      </p:ext>
    </p:extLst>
  </p:cSld>
  <p:clrMapOvr>
    <a:masterClrMapping/>
  </p:clrMapOvr>
  <mc:AlternateContent xmlns:mc="http://schemas.openxmlformats.org/markup-compatibility/2006" xmlns:p14="http://schemas.microsoft.com/office/powerpoint/2010/main">
    <mc:Choice Requires="p14">
      <p:transition spd="slow" p14:dur="2000" advTm="22720"/>
    </mc:Choice>
    <mc:Fallback xmlns="">
      <p:transition spd="slow" advTm="2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916" y="0"/>
            <a:ext cx="9144000" cy="1181099"/>
          </a:xfrm>
          <a:noFill/>
        </p:spPr>
        <p:txBody>
          <a:bodyPr>
            <a:normAutofit/>
          </a:bodyPr>
          <a:lstStyle/>
          <a:p>
            <a:pPr marL="0" indent="0" algn="ctr">
              <a:buNone/>
            </a:pPr>
            <a:endParaRPr lang="en-US" dirty="0">
              <a:latin typeface="Avenir LT 35 Light" panose="020B0303020000020003"/>
              <a:cs typeface="Avenir Light"/>
            </a:endParaRPr>
          </a:p>
          <a:p>
            <a:pPr marL="0" indent="0" algn="ctr">
              <a:buNone/>
            </a:pPr>
            <a:r>
              <a:rPr lang="en-US" dirty="0">
                <a:latin typeface="Avenir LT 35 Light" panose="020B0303020000020003"/>
                <a:cs typeface="Avenir Light"/>
              </a:rPr>
              <a:t>QUESTIONS</a:t>
            </a:r>
          </a:p>
        </p:txBody>
      </p:sp>
      <p:sp>
        <p:nvSpPr>
          <p:cNvPr id="2" name="TextBox 1"/>
          <p:cNvSpPr txBox="1"/>
          <p:nvPr/>
        </p:nvSpPr>
        <p:spPr>
          <a:xfrm>
            <a:off x="-1916" y="2819400"/>
            <a:ext cx="9144000" cy="1015663"/>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rtlCol="0">
            <a:spAutoFit/>
          </a:bodyPr>
          <a:lstStyle/>
          <a:p>
            <a:pPr algn="ctr"/>
            <a:r>
              <a:rPr lang="en-US" sz="2800" dirty="0">
                <a:latin typeface="Avenir LT 35 Light" panose="020B0303020000020003"/>
              </a:rPr>
              <a:t>Please submit questions to:</a:t>
            </a:r>
            <a:endParaRPr lang="en-US" sz="2800" b="1" dirty="0">
              <a:latin typeface="Avenir LT 35 Light" panose="020B0303020000020003"/>
            </a:endParaRPr>
          </a:p>
          <a:p>
            <a:pPr algn="ctr"/>
            <a:r>
              <a:rPr lang="en-US" sz="3200" b="1" i="0" u="none" strike="noStrike" dirty="0">
                <a:solidFill>
                  <a:srgbClr val="009CAF"/>
                </a:solidFill>
                <a:effectLst/>
                <a:latin typeface="Nunito Sans" pitchFamily="2" charset="0"/>
                <a:hlinkClick r:id="rId6"/>
              </a:rPr>
              <a:t>ProfessionalDevelopment@adea.org</a:t>
            </a:r>
            <a:endParaRPr lang="en-US" sz="3200" dirty="0">
              <a:latin typeface="Avenir LT 35 Light" panose="020B0303020000020003"/>
            </a:endParaRPr>
          </a:p>
        </p:txBody>
      </p:sp>
      <p:pic>
        <p:nvPicPr>
          <p:cNvPr id="6" name="Video 5">
            <a:hlinkClick r:id="" action="ppaction://media"/>
            <a:extLst>
              <a:ext uri="{FF2B5EF4-FFF2-40B4-BE49-F238E27FC236}">
                <a16:creationId xmlns:a16="http://schemas.microsoft.com/office/drawing/2014/main" id="{D49E89D6-40E9-BB54-48EB-64D334CFBBE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697817524"/>
      </p:ext>
    </p:extLst>
  </p:cSld>
  <p:clrMapOvr>
    <a:masterClrMapping/>
  </p:clrMapOvr>
  <mc:AlternateContent xmlns:mc="http://schemas.openxmlformats.org/markup-compatibility/2006" xmlns:p14="http://schemas.microsoft.com/office/powerpoint/2010/main">
    <mc:Choice Requires="p14">
      <p:transition spd="slow" p14:dur="2000" advTm="9688"/>
    </mc:Choice>
    <mc:Fallback xmlns="">
      <p:transition spd="slow" advTm="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7452"/>
            <a:ext cx="9144000" cy="523220"/>
          </a:xfrm>
          <a:prstGeom prst="rect">
            <a:avLst/>
          </a:prstGeom>
          <a:solidFill>
            <a:schemeClr val="bg1"/>
          </a:solidFill>
        </p:spPr>
        <p:txBody>
          <a:bodyPr wrap="square" rtlCol="0">
            <a:spAutoFit/>
          </a:bodyPr>
          <a:lstStyle/>
          <a:p>
            <a:pPr algn="ctr"/>
            <a:r>
              <a:rPr lang="en-US" sz="2800" b="1" dirty="0">
                <a:latin typeface="Avenir LT 65 Medium" panose="020B0603020000020003" pitchFamily="34" charset="0"/>
              </a:rPr>
              <a:t>Program Objectives</a:t>
            </a:r>
          </a:p>
        </p:txBody>
      </p:sp>
      <p:sp>
        <p:nvSpPr>
          <p:cNvPr id="6" name="TextBox 5"/>
          <p:cNvSpPr txBox="1"/>
          <p:nvPr/>
        </p:nvSpPr>
        <p:spPr>
          <a:xfrm>
            <a:off x="0" y="1524000"/>
            <a:ext cx="9144000" cy="3447098"/>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rtlCol="0">
            <a:spAutoFit/>
          </a:bodyPr>
          <a:lstStyle/>
          <a:p>
            <a:pPr algn="ctr"/>
            <a:endParaRPr lang="en-US" b="1" dirty="0">
              <a:latin typeface="Avenir Light"/>
            </a:endParaRPr>
          </a:p>
          <a:p>
            <a:pPr algn="ctr"/>
            <a:r>
              <a:rPr lang="en-US" sz="2000" b="1" dirty="0">
                <a:latin typeface="Avenir LT 35 Light" panose="020B0303020000020003"/>
              </a:rPr>
              <a:t>For Students (FELLOWS)</a:t>
            </a:r>
          </a:p>
          <a:p>
            <a:pPr lvl="0"/>
            <a:endParaRPr lang="en-US" dirty="0">
              <a:latin typeface="Avenir LT 35 Light"/>
            </a:endParaRPr>
          </a:p>
          <a:p>
            <a:pPr lvl="0"/>
            <a:r>
              <a:rPr lang="en-US" dirty="0">
                <a:latin typeface="Avenir LT 35 Light"/>
              </a:rPr>
              <a:t>Provide students the opportunity to explore career pathways within academic dentistry.</a:t>
            </a:r>
          </a:p>
          <a:p>
            <a:pPr lvl="0"/>
            <a:endParaRPr lang="en-US" dirty="0">
              <a:latin typeface="Avenir LT 35 Light"/>
            </a:endParaRPr>
          </a:p>
          <a:p>
            <a:pPr lvl="0"/>
            <a:r>
              <a:rPr lang="en-US" dirty="0">
                <a:latin typeface="Avenir LT 35 Light"/>
              </a:rPr>
              <a:t>Provide students with professional training specific to teaching and research.</a:t>
            </a:r>
          </a:p>
          <a:p>
            <a:pPr lvl="0"/>
            <a:endParaRPr lang="en-US" dirty="0">
              <a:latin typeface="Avenir LT 35 Light"/>
            </a:endParaRPr>
          </a:p>
          <a:p>
            <a:pPr lvl="0"/>
            <a:r>
              <a:rPr lang="en-US" dirty="0">
                <a:latin typeface="Avenir LT 35 Light"/>
              </a:rPr>
              <a:t>Expand the peer and professional networks for students and</a:t>
            </a:r>
          </a:p>
          <a:p>
            <a:pPr lvl="0"/>
            <a:endParaRPr lang="en-US" dirty="0">
              <a:latin typeface="Avenir LT 35 Light"/>
            </a:endParaRPr>
          </a:p>
          <a:p>
            <a:pPr lvl="0"/>
            <a:r>
              <a:rPr lang="en-US" dirty="0">
                <a:latin typeface="Avenir LT 35 Light"/>
              </a:rPr>
              <a:t>To enhance engagement between students and faculty.</a:t>
            </a:r>
          </a:p>
          <a:p>
            <a:pPr lvl="0"/>
            <a:endParaRPr lang="en-US" dirty="0">
              <a:latin typeface="Avenir LT 35 Light"/>
            </a:endParaRPr>
          </a:p>
          <a:p>
            <a:pPr lvl="0"/>
            <a:r>
              <a:rPr lang="en-US" dirty="0">
                <a:latin typeface="Avenir LT 35 Light"/>
              </a:rPr>
              <a:t>To provide mentoring and faculty development experiences for faculty</a:t>
            </a:r>
          </a:p>
        </p:txBody>
      </p:sp>
      <p:pic>
        <p:nvPicPr>
          <p:cNvPr id="5" name="Video 4">
            <a:hlinkClick r:id="" action="ppaction://media"/>
            <a:extLst>
              <a:ext uri="{FF2B5EF4-FFF2-40B4-BE49-F238E27FC236}">
                <a16:creationId xmlns:a16="http://schemas.microsoft.com/office/drawing/2014/main" id="{7C33A14F-090F-2C97-20FA-56A18E7305E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37868503"/>
      </p:ext>
    </p:extLst>
  </p:cSld>
  <p:clrMapOvr>
    <a:masterClrMapping/>
  </p:clrMapOvr>
  <mc:AlternateContent xmlns:mc="http://schemas.openxmlformats.org/markup-compatibility/2006" xmlns:p14="http://schemas.microsoft.com/office/powerpoint/2010/main">
    <mc:Choice Requires="p14">
      <p:transition spd="slow" p14:dur="2000" advTm="27055"/>
    </mc:Choice>
    <mc:Fallback xmlns="">
      <p:transition spd="slow" advTm="2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7452"/>
            <a:ext cx="9144000" cy="523220"/>
          </a:xfrm>
          <a:prstGeom prst="rect">
            <a:avLst/>
          </a:prstGeom>
          <a:solidFill>
            <a:schemeClr val="bg1"/>
          </a:solidFill>
        </p:spPr>
        <p:txBody>
          <a:bodyPr wrap="square" rtlCol="0">
            <a:spAutoFit/>
          </a:bodyPr>
          <a:lstStyle/>
          <a:p>
            <a:pPr algn="ctr"/>
            <a:r>
              <a:rPr lang="en-US" sz="2800" b="1" dirty="0">
                <a:latin typeface="Avenir LT 65 Medium" panose="020B0603020000020003" pitchFamily="34" charset="0"/>
              </a:rPr>
              <a:t>Program </a:t>
            </a:r>
            <a:r>
              <a:rPr lang="en-US" sz="2800" b="1" dirty="0">
                <a:latin typeface="Avenir LT 35 Light" panose="020B0303020000020003"/>
              </a:rPr>
              <a:t>Objectives</a:t>
            </a:r>
          </a:p>
        </p:txBody>
      </p:sp>
      <p:sp>
        <p:nvSpPr>
          <p:cNvPr id="5" name="Rectangle 4"/>
          <p:cNvSpPr/>
          <p:nvPr/>
        </p:nvSpPr>
        <p:spPr>
          <a:xfrm>
            <a:off x="25400" y="1752600"/>
            <a:ext cx="9144000" cy="2369880"/>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0"/>
          </a:gradFill>
        </p:spPr>
        <p:txBody>
          <a:bodyPr wrap="square">
            <a:spAutoFit/>
          </a:bodyPr>
          <a:lstStyle/>
          <a:p>
            <a:endParaRPr lang="en-US" sz="2000" dirty="0">
              <a:latin typeface="Avenir LT 35 Light"/>
            </a:endParaRPr>
          </a:p>
          <a:p>
            <a:pPr algn="ctr"/>
            <a:r>
              <a:rPr lang="en-US" b="1" dirty="0">
                <a:latin typeface="Avenir LT 35 Light"/>
              </a:rPr>
              <a:t>For Faculty/Institutions (MENTORS)</a:t>
            </a:r>
          </a:p>
          <a:p>
            <a:pPr lvl="0"/>
            <a:endParaRPr lang="en-US" b="1" dirty="0">
              <a:latin typeface="Avenir LT 35 Light"/>
            </a:endParaRPr>
          </a:p>
          <a:p>
            <a:pPr lvl="0"/>
            <a:r>
              <a:rPr lang="en-US" dirty="0">
                <a:latin typeface="Avenir LT 35 Light"/>
              </a:rPr>
              <a:t>Improve institutions’ capacity to broaden their pipeline of students interested in academic dentistry and research.</a:t>
            </a:r>
          </a:p>
          <a:p>
            <a:pPr lvl="0"/>
            <a:endParaRPr lang="en-US" dirty="0">
              <a:latin typeface="Avenir LT 35 Light"/>
            </a:endParaRPr>
          </a:p>
          <a:p>
            <a:pPr lvl="0"/>
            <a:r>
              <a:rPr lang="en-US" dirty="0">
                <a:latin typeface="Avenir LT 35 Light"/>
              </a:rPr>
              <a:t>Enhance faculty members’ ability to implement and foster a culture of teaching and research excellence at their institution.</a:t>
            </a:r>
          </a:p>
        </p:txBody>
      </p:sp>
      <p:pic>
        <p:nvPicPr>
          <p:cNvPr id="7" name="Video 6">
            <a:hlinkClick r:id="" action="ppaction://media"/>
            <a:extLst>
              <a:ext uri="{FF2B5EF4-FFF2-40B4-BE49-F238E27FC236}">
                <a16:creationId xmlns:a16="http://schemas.microsoft.com/office/drawing/2014/main" id="{06A79167-218A-D6E3-022B-77691A97FD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89289969"/>
      </p:ext>
    </p:extLst>
  </p:cSld>
  <p:clrMapOvr>
    <a:masterClrMapping/>
  </p:clrMapOvr>
  <mc:AlternateContent xmlns:mc="http://schemas.openxmlformats.org/markup-compatibility/2006" xmlns:p14="http://schemas.microsoft.com/office/powerpoint/2010/main">
    <mc:Choice Requires="p14">
      <p:transition spd="slow" p14:dur="2000" advTm="20097"/>
    </mc:Choice>
    <mc:Fallback xmlns="">
      <p:transition spd="slow" advTm="2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91490" y="365125"/>
            <a:ext cx="3840085"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dirty="0">
                <a:solidFill>
                  <a:schemeClr val="tx1"/>
                </a:solidFill>
                <a:latin typeface="Avenir LT 35 Light" panose="020B0303020000020003"/>
                <a:ea typeface="+mj-ea"/>
                <a:cs typeface="+mj-cs"/>
              </a:rPr>
              <a:t>Program Participants</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91491" y="2575034"/>
            <a:ext cx="2785110" cy="2377943"/>
          </a:xfrm>
          <a:prstGeom prst="rect">
            <a:avLst/>
          </a:prstGeom>
        </p:spPr>
        <p:txBody>
          <a:bodyPr vert="horz" lIns="91440" tIns="45720" rIns="91440" bIns="45720" rtlCol="0">
            <a:normAutofit/>
          </a:bodyPr>
          <a:lstStyle/>
          <a:p>
            <a:pPr algn="ctr"/>
            <a:r>
              <a:rPr lang="en-US" sz="2400" b="1" dirty="0">
                <a:latin typeface="Avenir LT 35 Light" panose="020B0303020000020003"/>
              </a:rPr>
              <a:t>ADCFP Liaison</a:t>
            </a:r>
          </a:p>
          <a:p>
            <a:pPr algn="ctr"/>
            <a:r>
              <a:rPr lang="en-US" sz="2400" b="1" dirty="0">
                <a:latin typeface="Avenir LT 35 Light" panose="020B0303020000020003"/>
              </a:rPr>
              <a:t>Faculty Mentors</a:t>
            </a:r>
          </a:p>
          <a:p>
            <a:pPr algn="ctr"/>
            <a:r>
              <a:rPr lang="en-US" sz="2400" b="1" dirty="0">
                <a:latin typeface="Avenir LT 35 Light" panose="020B0303020000020003"/>
              </a:rPr>
              <a:t>Student Fellows</a:t>
            </a:r>
            <a:endParaRPr lang="en-US" sz="2400" b="1" kern="1200" dirty="0">
              <a:latin typeface="Avenir LT 35 Light" panose="020B0303020000020003"/>
            </a:endParaRPr>
          </a:p>
        </p:txBody>
      </p:sp>
      <p:pic>
        <p:nvPicPr>
          <p:cNvPr id="2" name="Picture 1">
            <a:extLst>
              <a:ext uri="{FF2B5EF4-FFF2-40B4-BE49-F238E27FC236}">
                <a16:creationId xmlns:a16="http://schemas.microsoft.com/office/drawing/2014/main" id="{5B56719F-E89B-4D11-BF0F-667EB925F8BC}"/>
              </a:ext>
            </a:extLst>
          </p:cNvPr>
          <p:cNvPicPr>
            <a:picLocks noChangeAspect="1"/>
          </p:cNvPicPr>
          <p:nvPr/>
        </p:nvPicPr>
        <p:blipFill rotWithShape="1">
          <a:blip r:embed="rId5"/>
          <a:srcRect l="2899" r="10256"/>
          <a:stretch/>
        </p:blipFill>
        <p:spPr>
          <a:xfrm>
            <a:off x="4560175" y="-152402"/>
            <a:ext cx="4583825" cy="6639223"/>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Video 6">
            <a:hlinkClick r:id="" action="ppaction://media"/>
            <a:extLst>
              <a:ext uri="{FF2B5EF4-FFF2-40B4-BE49-F238E27FC236}">
                <a16:creationId xmlns:a16="http://schemas.microsoft.com/office/drawing/2014/main" id="{E35ABC9E-71E7-EC1A-C23C-470CBED624E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89746308"/>
      </p:ext>
    </p:extLst>
  </p:cSld>
  <p:clrMapOvr>
    <a:masterClrMapping/>
  </p:clrMapOvr>
  <mc:AlternateContent xmlns:mc="http://schemas.openxmlformats.org/markup-compatibility/2006" xmlns:p14="http://schemas.microsoft.com/office/powerpoint/2010/main">
    <mc:Choice Requires="p14">
      <p:transition p14:dur="0" advClick="0" advTm="57261"/>
    </mc:Choice>
    <mc:Fallback xmlns="">
      <p:transition advClick="0" advTm="57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10" y="207154"/>
            <a:ext cx="9144000" cy="523220"/>
          </a:xfrm>
          <a:prstGeom prst="rect">
            <a:avLst/>
          </a:prstGeom>
          <a:solidFill>
            <a:schemeClr val="bg1"/>
          </a:solidFill>
        </p:spPr>
        <p:txBody>
          <a:bodyPr wrap="square" rtlCol="0">
            <a:spAutoFit/>
          </a:bodyPr>
          <a:lstStyle/>
          <a:p>
            <a:pPr algn="ctr"/>
            <a:r>
              <a:rPr lang="en-US" sz="2800" b="1" dirty="0">
                <a:latin typeface="Avenir LT 35 Light"/>
              </a:rPr>
              <a:t>The ADCFP Liaison</a:t>
            </a:r>
          </a:p>
        </p:txBody>
      </p:sp>
      <p:sp>
        <p:nvSpPr>
          <p:cNvPr id="5" name="TextBox 4"/>
          <p:cNvSpPr txBox="1"/>
          <p:nvPr/>
        </p:nvSpPr>
        <p:spPr>
          <a:xfrm>
            <a:off x="50928" y="541430"/>
            <a:ext cx="91440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Avenir LT 35 Light"/>
              <a:cs typeface="Avenir Light"/>
            </a:endParaRPr>
          </a:p>
          <a:p>
            <a:endParaRPr lang="en-US" dirty="0">
              <a:latin typeface="Avenir LT 65 Medium" panose="020B0603020000020003" pitchFamily="34" charset="0"/>
              <a:cs typeface="Avenir Light"/>
            </a:endParaRPr>
          </a:p>
        </p:txBody>
      </p:sp>
      <p:sp>
        <p:nvSpPr>
          <p:cNvPr id="2" name="Rectangle 1"/>
          <p:cNvSpPr/>
          <p:nvPr/>
        </p:nvSpPr>
        <p:spPr>
          <a:xfrm>
            <a:off x="50928" y="4724400"/>
            <a:ext cx="9069118" cy="150810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4800000" scaled="0"/>
          </a:gradFill>
        </p:spPr>
        <p:txBody>
          <a:bodyPr wrap="square">
            <a:spAutoFit/>
          </a:bodyPr>
          <a:lstStyle/>
          <a:p>
            <a:pPr algn="ctr"/>
            <a:r>
              <a:rPr lang="en-US" b="1" dirty="0">
                <a:latin typeface="Avenir LT 35 Light"/>
                <a:cs typeface="Avenir Light"/>
              </a:rPr>
              <a:t>Responsibilities</a:t>
            </a:r>
          </a:p>
          <a:p>
            <a:r>
              <a:rPr lang="en-US" dirty="0">
                <a:latin typeface="Avenir LT 35 Light"/>
                <a:cs typeface="Avenir Light"/>
              </a:rPr>
              <a:t>Email ADCFP PowerPoints and templates to all faculty and students (provided by ADEA).</a:t>
            </a:r>
          </a:p>
          <a:p>
            <a:r>
              <a:rPr lang="en-US" dirty="0">
                <a:latin typeface="Avenir LT 35 Light"/>
                <a:cs typeface="Avenir Light"/>
              </a:rPr>
              <a:t>Arrange 1-2 meetings to answer questions from interested participants.</a:t>
            </a:r>
          </a:p>
          <a:p>
            <a:r>
              <a:rPr lang="en-US" dirty="0">
                <a:latin typeface="Avenir LT 35 Light"/>
                <a:cs typeface="Avenir Light"/>
              </a:rPr>
              <a:t>Inform ADEA of the student mentor teams for the program</a:t>
            </a:r>
            <a:r>
              <a:rPr lang="en-US" sz="2000" dirty="0">
                <a:latin typeface="Avenir LT 35 Light"/>
              </a:rPr>
              <a:t>.</a:t>
            </a:r>
          </a:p>
        </p:txBody>
      </p:sp>
      <p:sp>
        <p:nvSpPr>
          <p:cNvPr id="7" name="Content Placeholder 6">
            <a:extLst>
              <a:ext uri="{FF2B5EF4-FFF2-40B4-BE49-F238E27FC236}">
                <a16:creationId xmlns:a16="http://schemas.microsoft.com/office/drawing/2014/main" id="{7A799286-BE34-45B5-A5D8-E304366F9555}"/>
              </a:ext>
            </a:extLst>
          </p:cNvPr>
          <p:cNvSpPr>
            <a:spLocks noGrp="1"/>
          </p:cNvSpPr>
          <p:nvPr>
            <p:ph sz="half" idx="1"/>
          </p:nvPr>
        </p:nvSpPr>
        <p:spPr>
          <a:xfrm>
            <a:off x="2603628" y="867093"/>
            <a:ext cx="4038600" cy="3552507"/>
          </a:xfrm>
          <a:noFill/>
        </p:spPr>
        <p:txBody>
          <a:bodyPr>
            <a:normAutofit/>
          </a:bodyPr>
          <a:lstStyle/>
          <a:p>
            <a:pPr marL="0" indent="0" algn="ctr">
              <a:buNone/>
            </a:pPr>
            <a:r>
              <a:rPr lang="en-US" sz="1800" b="1" dirty="0">
                <a:latin typeface="Avenir LT 35 Light"/>
              </a:rPr>
              <a:t>Role</a:t>
            </a:r>
            <a:endParaRPr lang="en-US" sz="1800" dirty="0">
              <a:latin typeface="Avenir LT 35 Light"/>
              <a:cs typeface="Avenir Light"/>
            </a:endParaRPr>
          </a:p>
          <a:p>
            <a:pPr marL="0" indent="0" algn="ctr">
              <a:buNone/>
            </a:pPr>
            <a:r>
              <a:rPr lang="en-US" sz="1800" dirty="0">
                <a:latin typeface="Avenir LT 35 Light"/>
                <a:cs typeface="Avenir Light"/>
              </a:rPr>
              <a:t>Serve as the primary contact with ADEA: convey issues that arise or programming that would be beneficial.</a:t>
            </a:r>
          </a:p>
          <a:p>
            <a:pPr marL="0" indent="0" algn="ctr">
              <a:buNone/>
            </a:pPr>
            <a:endParaRPr lang="en-US" sz="1800" dirty="0">
              <a:latin typeface="Avenir LT 35 Light"/>
              <a:cs typeface="Avenir Light"/>
            </a:endParaRPr>
          </a:p>
          <a:p>
            <a:pPr marL="0" indent="0" algn="ctr">
              <a:buNone/>
            </a:pPr>
            <a:r>
              <a:rPr lang="en-US" sz="1800" dirty="0">
                <a:latin typeface="Avenir LT 35 Light"/>
                <a:cs typeface="Avenir Light"/>
              </a:rPr>
              <a:t>Serve as ambassador of the program objectives to institutional members.</a:t>
            </a:r>
          </a:p>
          <a:p>
            <a:pPr marL="0" indent="0" algn="ctr">
              <a:buNone/>
            </a:pPr>
            <a:endParaRPr lang="en-US" sz="1800" dirty="0">
              <a:latin typeface="Avenir LT 35 Light"/>
              <a:cs typeface="Avenir Light"/>
            </a:endParaRPr>
          </a:p>
          <a:p>
            <a:pPr marL="0" indent="0" algn="ctr">
              <a:buNone/>
            </a:pPr>
            <a:r>
              <a:rPr lang="en-US" sz="1800" dirty="0">
                <a:latin typeface="Avenir LT 35 Light"/>
                <a:cs typeface="Avenir Light"/>
              </a:rPr>
              <a:t>Not a manager of the faculty—student mentorships</a:t>
            </a:r>
            <a:r>
              <a:rPr lang="en-US" sz="1900" dirty="0">
                <a:latin typeface="Avenir LT 35 Light"/>
              </a:rPr>
              <a:t>.</a:t>
            </a:r>
            <a:endParaRPr lang="en-US" sz="1900" dirty="0">
              <a:latin typeface="Avenir LT 35 Light"/>
              <a:cs typeface="Avenir Light"/>
            </a:endParaRPr>
          </a:p>
          <a:p>
            <a:endParaRPr lang="en-US" dirty="0"/>
          </a:p>
        </p:txBody>
      </p:sp>
      <p:pic>
        <p:nvPicPr>
          <p:cNvPr id="8" name="Video 7">
            <a:hlinkClick r:id="" action="ppaction://media"/>
            <a:extLst>
              <a:ext uri="{FF2B5EF4-FFF2-40B4-BE49-F238E27FC236}">
                <a16:creationId xmlns:a16="http://schemas.microsoft.com/office/drawing/2014/main" id="{9F491DC6-3694-8978-33C0-92E80A67099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07536989"/>
      </p:ext>
    </p:extLst>
  </p:cSld>
  <p:clrMapOvr>
    <a:masterClrMapping/>
  </p:clrMapOvr>
  <mc:AlternateContent xmlns:mc="http://schemas.openxmlformats.org/markup-compatibility/2006" xmlns:p14="http://schemas.microsoft.com/office/powerpoint/2010/main">
    <mc:Choice Requires="p14">
      <p:transition spd="slow" p14:dur="2000" advTm="58779"/>
    </mc:Choice>
    <mc:Fallback xmlns="">
      <p:transition spd="slow" advTm="5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76250" y="152400"/>
            <a:ext cx="4385310" cy="16160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dirty="0">
                <a:solidFill>
                  <a:schemeClr val="tx1"/>
                </a:solidFill>
                <a:latin typeface="Avenir LT 35 Light" panose="020B0303020000020003"/>
                <a:ea typeface="+mj-ea"/>
                <a:cs typeface="+mj-cs"/>
              </a:rPr>
              <a:t>The Faculty Mentor</a:t>
            </a:r>
          </a:p>
        </p:txBody>
      </p:sp>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76250" y="1775034"/>
            <a:ext cx="3932886" cy="4320965"/>
          </a:xfrm>
          <a:prstGeom prst="rect">
            <a:avLst/>
          </a:prstGeom>
        </p:spPr>
        <p:txBody>
          <a:bodyPr vert="horz" lIns="91440" tIns="45720" rIns="91440" bIns="45720" rtlCol="0">
            <a:noAutofit/>
          </a:bodyPr>
          <a:lstStyle/>
          <a:p>
            <a:pPr>
              <a:lnSpc>
                <a:spcPct val="90000"/>
              </a:lnSpc>
              <a:spcAft>
                <a:spcPts val="600"/>
              </a:spcAft>
            </a:pPr>
            <a:r>
              <a:rPr lang="en-US" b="1" kern="1200" dirty="0">
                <a:solidFill>
                  <a:schemeClr val="tx1"/>
                </a:solidFill>
                <a:latin typeface="Avenir LT 35 Light" panose="020B0303020000020003"/>
              </a:rPr>
              <a:t>Role</a:t>
            </a:r>
            <a:endParaRPr lang="en-US" b="1" dirty="0">
              <a:latin typeface="Avenir LT 35 Light" panose="020B0303020000020003"/>
            </a:endParaRPr>
          </a:p>
          <a:p>
            <a:pPr>
              <a:lnSpc>
                <a:spcPct val="90000"/>
              </a:lnSpc>
              <a:spcAft>
                <a:spcPts val="600"/>
              </a:spcAft>
            </a:pPr>
            <a:endParaRPr lang="en-US" b="1" kern="1200" dirty="0">
              <a:solidFill>
                <a:schemeClr val="tx1"/>
              </a:solidFill>
              <a:latin typeface="Avenir LT 35 Light" panose="020B0303020000020003"/>
            </a:endParaRPr>
          </a:p>
          <a:p>
            <a:pPr marL="57150">
              <a:lnSpc>
                <a:spcPct val="90000"/>
              </a:lnSpc>
              <a:spcAft>
                <a:spcPts val="600"/>
              </a:spcAft>
            </a:pPr>
            <a:r>
              <a:rPr lang="en-US" kern="1200" dirty="0">
                <a:solidFill>
                  <a:schemeClr val="tx1"/>
                </a:solidFill>
                <a:latin typeface="Avenir LT 35 Light" panose="020B0303020000020003"/>
              </a:rPr>
              <a:t>Co-creates Action Plan with Fellow.</a:t>
            </a:r>
          </a:p>
          <a:p>
            <a:pPr marL="57150">
              <a:lnSpc>
                <a:spcPct val="90000"/>
              </a:lnSpc>
              <a:spcAft>
                <a:spcPts val="600"/>
              </a:spcAft>
            </a:pPr>
            <a:endParaRPr lang="en-US" kern="1200" dirty="0">
              <a:solidFill>
                <a:schemeClr val="tx1"/>
              </a:solidFill>
              <a:latin typeface="Avenir LT 35 Light" panose="020B0303020000020003"/>
            </a:endParaRPr>
          </a:p>
          <a:p>
            <a:pPr marL="57150">
              <a:lnSpc>
                <a:spcPct val="90000"/>
              </a:lnSpc>
              <a:spcAft>
                <a:spcPts val="600"/>
              </a:spcAft>
            </a:pPr>
            <a:r>
              <a:rPr lang="en-US" kern="1200" dirty="0">
                <a:solidFill>
                  <a:schemeClr val="tx1"/>
                </a:solidFill>
                <a:latin typeface="Avenir LT 35 Light" panose="020B0303020000020003"/>
              </a:rPr>
              <a:t>Meet with Fellow bimonthly: in person (preferably) or virtually.</a:t>
            </a:r>
          </a:p>
          <a:p>
            <a:pPr marL="57150">
              <a:lnSpc>
                <a:spcPct val="90000"/>
              </a:lnSpc>
              <a:spcAft>
                <a:spcPts val="600"/>
              </a:spcAft>
            </a:pPr>
            <a:endParaRPr lang="en-US" kern="1200" dirty="0">
              <a:solidFill>
                <a:schemeClr val="tx1"/>
              </a:solidFill>
              <a:latin typeface="Avenir LT 35 Light" panose="020B0303020000020003"/>
            </a:endParaRPr>
          </a:p>
          <a:p>
            <a:pPr marL="57150">
              <a:lnSpc>
                <a:spcPct val="90000"/>
              </a:lnSpc>
              <a:spcAft>
                <a:spcPts val="600"/>
              </a:spcAft>
            </a:pPr>
            <a:r>
              <a:rPr lang="en-US" kern="1200" dirty="0">
                <a:solidFill>
                  <a:schemeClr val="tx1"/>
                </a:solidFill>
                <a:latin typeface="Avenir LT 35 Light" panose="020B0303020000020003"/>
              </a:rPr>
              <a:t>Provide Fellow mentorship and logistical assistance with teaching/ research projects.</a:t>
            </a:r>
          </a:p>
          <a:p>
            <a:pPr marL="57150">
              <a:lnSpc>
                <a:spcPct val="90000"/>
              </a:lnSpc>
              <a:spcAft>
                <a:spcPts val="600"/>
              </a:spcAft>
            </a:pPr>
            <a:endParaRPr lang="en-US" kern="1200" dirty="0">
              <a:solidFill>
                <a:schemeClr val="tx1"/>
              </a:solidFill>
              <a:latin typeface="Avenir LT 35 Light" panose="020B0303020000020003"/>
            </a:endParaRPr>
          </a:p>
          <a:p>
            <a:pPr marL="57150">
              <a:lnSpc>
                <a:spcPct val="90000"/>
              </a:lnSpc>
              <a:spcAft>
                <a:spcPts val="600"/>
              </a:spcAft>
            </a:pPr>
            <a:r>
              <a:rPr lang="en-US" kern="1200" dirty="0">
                <a:solidFill>
                  <a:schemeClr val="tx1"/>
                </a:solidFill>
                <a:latin typeface="Avenir LT 35 Light" panose="020B0303020000020003"/>
              </a:rPr>
              <a:t>Manage Fellow’s progress in program and provide feedback to Fellow on projects.</a:t>
            </a:r>
          </a:p>
        </p:txBody>
      </p:sp>
      <p:pic>
        <p:nvPicPr>
          <p:cNvPr id="8" name="Picture 7">
            <a:extLst>
              <a:ext uri="{FF2B5EF4-FFF2-40B4-BE49-F238E27FC236}">
                <a16:creationId xmlns:a16="http://schemas.microsoft.com/office/drawing/2014/main" id="{203F6C9E-4CDF-4311-8316-F323EE41EC07}"/>
              </a:ext>
            </a:extLst>
          </p:cNvPr>
          <p:cNvPicPr>
            <a:picLocks noChangeAspect="1"/>
          </p:cNvPicPr>
          <p:nvPr/>
        </p:nvPicPr>
        <p:blipFill rotWithShape="1">
          <a:blip r:embed="rId6">
            <a:extLst>
              <a:ext uri="{28A0092B-C50C-407E-A947-70E740481C1C}">
                <a14:useLocalDpi xmlns:a14="http://schemas.microsoft.com/office/drawing/2010/main" val="0"/>
              </a:ext>
            </a:extLst>
          </a:blip>
          <a:srcRect l="15464" r="15491" b="-5"/>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Video 4">
            <a:hlinkClick r:id="" action="ppaction://media"/>
            <a:extLst>
              <a:ext uri="{FF2B5EF4-FFF2-40B4-BE49-F238E27FC236}">
                <a16:creationId xmlns:a16="http://schemas.microsoft.com/office/drawing/2014/main" id="{84F69413-2686-EFCB-4B05-1A8EFA5C9D5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469653641"/>
      </p:ext>
    </p:extLst>
  </p:cSld>
  <p:clrMapOvr>
    <a:masterClrMapping/>
  </p:clrMapOvr>
  <mc:AlternateContent xmlns:mc="http://schemas.openxmlformats.org/markup-compatibility/2006" xmlns:p14="http://schemas.microsoft.com/office/powerpoint/2010/main">
    <mc:Choice Requires="p14">
      <p:transition spd="slow" p14:dur="2000" advTm="56509"/>
    </mc:Choice>
    <mc:Fallback xmlns="">
      <p:transition spd="slow" advTm="5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41020" y="0"/>
            <a:ext cx="78867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dirty="0">
                <a:solidFill>
                  <a:schemeClr val="tx1"/>
                </a:solidFill>
                <a:latin typeface="Avenir LT 35 Light" panose="020B0303020000020003"/>
                <a:ea typeface="+mj-ea"/>
                <a:cs typeface="+mj-cs"/>
              </a:rPr>
              <a:t>The Student Fellow</a:t>
            </a:r>
          </a:p>
        </p:txBody>
      </p:sp>
      <p:graphicFrame>
        <p:nvGraphicFramePr>
          <p:cNvPr id="6" name="TextBox 2">
            <a:extLst>
              <a:ext uri="{FF2B5EF4-FFF2-40B4-BE49-F238E27FC236}">
                <a16:creationId xmlns:a16="http://schemas.microsoft.com/office/drawing/2014/main" id="{3053311E-3150-4546-9A8B-7A62ECA2A583}"/>
              </a:ext>
            </a:extLst>
          </p:cNvPr>
          <p:cNvGraphicFramePr/>
          <p:nvPr>
            <p:extLst>
              <p:ext uri="{D42A27DB-BD31-4B8C-83A1-F6EECF244321}">
                <p14:modId xmlns:p14="http://schemas.microsoft.com/office/powerpoint/2010/main" val="3173302253"/>
              </p:ext>
            </p:extLst>
          </p:nvPr>
        </p:nvGraphicFramePr>
        <p:xfrm>
          <a:off x="304800" y="1219199"/>
          <a:ext cx="8298180" cy="4906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Video 4">
            <a:hlinkClick r:id="" action="ppaction://media"/>
            <a:extLst>
              <a:ext uri="{FF2B5EF4-FFF2-40B4-BE49-F238E27FC236}">
                <a16:creationId xmlns:a16="http://schemas.microsoft.com/office/drawing/2014/main" id="{37150CCB-DCAA-CF93-A36B-1761B92D226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1"/>
          <a:srcRect l="21875" r="218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24849163"/>
      </p:ext>
    </p:extLst>
  </p:cSld>
  <p:clrMapOvr>
    <a:masterClrMapping/>
  </p:clrMapOvr>
  <mc:AlternateContent xmlns:mc="http://schemas.openxmlformats.org/markup-compatibility/2006" xmlns:p14="http://schemas.microsoft.com/office/powerpoint/2010/main">
    <mc:Choice Requires="p14">
      <p:transition spd="slow" p14:dur="2000" advTm="108790"/>
    </mc:Choice>
    <mc:Fallback xmlns="">
      <p:transition spd="slow" advTm="10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2e8459b-c54c-40fe-8743-c2ab863378f5" xsi:nil="true"/>
    <lcf76f155ced4ddcb4097134ff3c332f xmlns="3d0f5e99-7678-488e-8952-bc1fcf2e70f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2A468505C1204481DA87350FF0C738" ma:contentTypeVersion="13" ma:contentTypeDescription="Create a new document." ma:contentTypeScope="" ma:versionID="a4ad85b1a0c63c8691cd76f38a4107ea">
  <xsd:schema xmlns:xsd="http://www.w3.org/2001/XMLSchema" xmlns:xs="http://www.w3.org/2001/XMLSchema" xmlns:p="http://schemas.microsoft.com/office/2006/metadata/properties" xmlns:ns2="3d0f5e99-7678-488e-8952-bc1fcf2e70f0" xmlns:ns3="02e8459b-c54c-40fe-8743-c2ab863378f5" targetNamespace="http://schemas.microsoft.com/office/2006/metadata/properties" ma:root="true" ma:fieldsID="7e4bf18a32e71dc4bcab1e873156680a" ns2:_="" ns3:_="">
    <xsd:import namespace="3d0f5e99-7678-488e-8952-bc1fcf2e70f0"/>
    <xsd:import namespace="02e8459b-c54c-40fe-8743-c2ab863378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0f5e99-7678-488e-8952-bc1fcf2e70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72b0f96-d7e6-4d53-bce4-b53f7c6d645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e8459b-c54c-40fe-8743-c2ab863378f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2d8f288-1cc2-43f1-a0df-50dab0f5eabc}" ma:internalName="TaxCatchAll" ma:showField="CatchAllData" ma:web="02e8459b-c54c-40fe-8743-c2ab863378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90795C-3861-48E0-B131-197E62C7B0C0}">
  <ds:schemaRefs>
    <ds:schemaRef ds:uri="http://schemas.microsoft.com/sharepoint/v3/contenttype/forms"/>
  </ds:schemaRefs>
</ds:datastoreItem>
</file>

<file path=customXml/itemProps2.xml><?xml version="1.0" encoding="utf-8"?>
<ds:datastoreItem xmlns:ds="http://schemas.openxmlformats.org/officeDocument/2006/customXml" ds:itemID="{F03FAE9D-E25E-4232-A47C-759453F97798}">
  <ds:schemaRefs>
    <ds:schemaRef ds:uri="2a3d21b0-4c9b-483b-97ae-b70632a600e8"/>
    <ds:schemaRef ds:uri="http://purl.org/dc/dcmitype/"/>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39a1cc6a-4d2c-41e3-b34f-20c6d2edee5d"/>
    <ds:schemaRef ds:uri="http://www.w3.org/XML/1998/namespace"/>
    <ds:schemaRef ds:uri="http://purl.org/dc/elements/1.1/"/>
  </ds:schemaRefs>
</ds:datastoreItem>
</file>

<file path=customXml/itemProps3.xml><?xml version="1.0" encoding="utf-8"?>
<ds:datastoreItem xmlns:ds="http://schemas.openxmlformats.org/officeDocument/2006/customXml" ds:itemID="{10507334-7251-4A51-B85A-EFF1BFAB2C6D}"/>
</file>

<file path=docMetadata/LabelInfo.xml><?xml version="1.0" encoding="utf-8"?>
<clbl:labelList xmlns:clbl="http://schemas.microsoft.com/office/2020/mipLabelMetadata">
  <clbl:label id="{d8817ef5-1ebe-441b-97a0-a69ce45b366e}" enabled="0" method="" siteId="{d8817ef5-1ebe-441b-97a0-a69ce45b366e}" removed="1"/>
</clbl:labelList>
</file>

<file path=docProps/app.xml><?xml version="1.0" encoding="utf-8"?>
<Properties xmlns="http://schemas.openxmlformats.org/officeDocument/2006/extended-properties" xmlns:vt="http://schemas.openxmlformats.org/officeDocument/2006/docPropsVTypes">
  <TotalTime>831</TotalTime>
  <Words>4042</Words>
  <Application>Microsoft Office PowerPoint</Application>
  <PresentationFormat>On-screen Show (4:3)</PresentationFormat>
  <Paragraphs>465</Paragraphs>
  <Slides>33</Slides>
  <Notes>32</Notes>
  <HiddenSlides>0</HiddenSlides>
  <MMClips>32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Avenir Light</vt:lpstr>
      <vt:lpstr>Avenir LT 35 Light</vt:lpstr>
      <vt:lpstr>Avenir LT 65 Medium</vt:lpstr>
      <vt:lpstr>Calibri</vt:lpstr>
      <vt:lpstr>Calibri Light</vt:lpstr>
      <vt:lpstr>Nunito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ADCFP ACTION PLAN</vt:lpstr>
      <vt:lpstr>PowerPoint Presentation</vt:lpstr>
      <vt:lpstr>PowerPoint Presentation</vt:lpstr>
      <vt:lpstr>Bi-Monthly Meetings</vt:lpstr>
      <vt:lpstr>PowerPoint Presentation</vt:lpstr>
      <vt:lpstr>FACULTY/ADMINISTRATOR INTERVIEWS</vt:lpstr>
      <vt:lpstr>PowerPoint Presentation</vt:lpstr>
      <vt:lpstr>PowerPoint Presentation</vt:lpstr>
      <vt:lpstr>PowerPoint Presentation</vt:lpstr>
      <vt:lpstr>TEACHING TRACK</vt:lpstr>
      <vt:lpstr>PowerPoint Presentation</vt:lpstr>
      <vt:lpstr>PowerPoint Presentation</vt:lpstr>
      <vt:lpstr>BIOMEDICAL RESEARCH TRACK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Apollonio, Susan</dc:creator>
  <cp:lastModifiedBy>Cha, Cindy</cp:lastModifiedBy>
  <cp:revision>57</cp:revision>
  <dcterms:created xsi:type="dcterms:W3CDTF">2019-10-29T17:15:46Z</dcterms:created>
  <dcterms:modified xsi:type="dcterms:W3CDTF">2025-04-14T16:04:56Z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0x0101007D2A468505C1204481DA87350FF0C738</vt:lpwstr>
  </property>
  <property fmtid="{D5CDD505-2E9C-101B-9397-08002B2CF9AE}" pid="3" name="MediaServiceImageTags">
    <vt:lpwstr/>
  </property>
  <property fmtid="{D5CDD505-2E9C-101B-9397-08002B2CF9AE}" pid="4" name="ArticulateGUID">
    <vt:lpwstr>7FC88B37-DB90-471B-B26F-E21E12267D45</vt:lpwstr>
  </property>
  <property fmtid="{D5CDD505-2E9C-101B-9397-08002B2CF9AE}" pid="5" name="ArticulatePath">
    <vt:lpwstr>https://adea.sharepoint.com/sites/OfficeofLearning-Hub/Shared Documents/General/Leadership Programs/ADCFP/2025-2026 ADCFP/Sheila Editing ADCFP PPT For website 2026</vt:lpwstr>
  </property>
</Properties>
</file>